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7"/>
  </p:notesMasterIdLst>
  <p:sldIdLst>
    <p:sldId id="280" r:id="rId2"/>
    <p:sldId id="282" r:id="rId3"/>
    <p:sldId id="283" r:id="rId4"/>
    <p:sldId id="303" r:id="rId5"/>
    <p:sldId id="305" r:id="rId6"/>
    <p:sldId id="304" r:id="rId7"/>
    <p:sldId id="291" r:id="rId8"/>
    <p:sldId id="306" r:id="rId9"/>
    <p:sldId id="284" r:id="rId10"/>
    <p:sldId id="334" r:id="rId11"/>
    <p:sldId id="335" r:id="rId12"/>
    <p:sldId id="336" r:id="rId13"/>
    <p:sldId id="337" r:id="rId14"/>
    <p:sldId id="311" r:id="rId15"/>
    <p:sldId id="320" r:id="rId16"/>
    <p:sldId id="307" r:id="rId17"/>
    <p:sldId id="333" r:id="rId18"/>
    <p:sldId id="319" r:id="rId19"/>
    <p:sldId id="321" r:id="rId20"/>
    <p:sldId id="322" r:id="rId21"/>
    <p:sldId id="323" r:id="rId22"/>
    <p:sldId id="315" r:id="rId23"/>
    <p:sldId id="325" r:id="rId24"/>
    <p:sldId id="338" r:id="rId25"/>
    <p:sldId id="339" r:id="rId26"/>
  </p:sldIdLst>
  <p:sldSz cx="12192000" cy="6858000"/>
  <p:notesSz cx="9144000" cy="6858000"/>
  <p:embeddedFontLst>
    <p:embeddedFont>
      <p:font typeface="YoonGothic Medium" panose="020B0600000101010101" charset="-127"/>
      <p:regular r:id="rId28"/>
    </p:embeddedFont>
    <p:embeddedFont>
      <p:font typeface="맑은 고딕" panose="020B0503020000020004" pitchFamily="50" charset="-127"/>
      <p:regular r:id="rId29"/>
      <p:bold r:id="rId30"/>
    </p:embeddedFont>
    <p:embeddedFont>
      <p:font typeface="인터파크고딕 B" panose="02000000000000000000" pitchFamily="2" charset="-127"/>
      <p:regular r:id="rId31"/>
    </p:embeddedFont>
    <p:embeddedFont>
      <p:font typeface="인터파크고딕 L" panose="02000000000000000000" pitchFamily="2" charset="-127"/>
      <p:regular r:id="rId32"/>
    </p:embeddedFont>
    <p:embeddedFont>
      <p:font typeface="함초롬바탕" panose="02030604000101010101" pitchFamily="18" charset="-127"/>
      <p:regular r:id="rId33"/>
      <p:bold r:id="rId34"/>
    </p:embeddedFont>
  </p:embeddedFontLst>
  <p:defaultTextStyle>
    <a:defPPr>
      <a:defRPr lang="ko-KR"/>
    </a:defPPr>
    <a:lvl1pPr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B3954"/>
    <a:srgbClr val="545177"/>
    <a:srgbClr val="86323E"/>
    <a:srgbClr val="BA5673"/>
    <a:srgbClr val="BE5262"/>
    <a:srgbClr val="CA7C92"/>
    <a:srgbClr val="E4BAC6"/>
    <a:srgbClr val="D69AAB"/>
    <a:srgbClr val="BB5774"/>
    <a:srgbClr val="C979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353" autoAdjust="0"/>
    <p:restoredTop sz="94647" autoAdjust="0"/>
  </p:normalViewPr>
  <p:slideViewPr>
    <p:cSldViewPr>
      <p:cViewPr varScale="1">
        <p:scale>
          <a:sx n="59" d="100"/>
          <a:sy n="59" d="100"/>
        </p:scale>
        <p:origin x="96" y="1296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dirty="0"/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B1D46EA5-1CAD-4CBA-ABCF-657BCB8DC06B}" type="datetimeFigureOut">
              <a:rPr lang="ko-KR" altLang="en-US"/>
              <a:pPr>
                <a:defRPr/>
              </a:pPr>
              <a:t>2019-08-19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noProof="0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dirty="0"/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0F28324E-35B4-48F1-9FD9-FC5D3774D133}" type="slidenum">
              <a:rPr lang="ko-KR" altLang="en-US"/>
              <a:pPr>
                <a:defRPr/>
              </a:pPr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658779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514600" y="857250"/>
            <a:ext cx="4114800" cy="2314575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4100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fld id="{2F7654B2-F134-4CE3-B6FC-E271590037C7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344133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514600" y="857250"/>
            <a:ext cx="4114800" cy="2314575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4100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fld id="{2F7654B2-F134-4CE3-B6FC-E271590037C7}" type="slidenum">
              <a:rPr lang="ko-KR" altLang="en-US" smtClean="0"/>
              <a:pPr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795514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514600" y="857250"/>
            <a:ext cx="4114800" cy="2314575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4100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fld id="{2F7654B2-F134-4CE3-B6FC-E271590037C7}" type="slidenum">
              <a:rPr lang="ko-KR" altLang="en-US" smtClean="0"/>
              <a:pPr/>
              <a:t>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421415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514600" y="857250"/>
            <a:ext cx="4114800" cy="2314575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4100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fld id="{2F7654B2-F134-4CE3-B6FC-E271590037C7}" type="slidenum">
              <a:rPr lang="ko-KR" altLang="en-US" smtClean="0"/>
              <a:pPr/>
              <a:t>22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73132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514600" y="857250"/>
            <a:ext cx="4114800" cy="2314575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4100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fld id="{2F7654B2-F134-4CE3-B6FC-E271590037C7}" type="slidenum">
              <a:rPr lang="ko-KR" altLang="en-US" smtClean="0"/>
              <a:pPr/>
              <a:t>24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823778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514600" y="857250"/>
            <a:ext cx="4114800" cy="2314575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4100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fld id="{2F7654B2-F134-4CE3-B6FC-E271590037C7}" type="slidenum">
              <a:rPr lang="ko-KR" altLang="en-US" smtClean="0"/>
              <a:pPr/>
              <a:t>25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756767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간지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텍스트 개체 틀 17"/>
          <p:cNvSpPr>
            <a:spLocks noGrp="1"/>
          </p:cNvSpPr>
          <p:nvPr>
            <p:ph type="body" sz="quarter" idx="16" hasCustomPrompt="1"/>
          </p:nvPr>
        </p:nvSpPr>
        <p:spPr>
          <a:xfrm>
            <a:off x="4799856" y="2204864"/>
            <a:ext cx="2592288" cy="936674"/>
          </a:xfrm>
        </p:spPr>
        <p:txBody>
          <a:bodyPr anchor="ctr"/>
          <a:lstStyle>
            <a:lvl1pPr marL="0" indent="0" algn="ctr">
              <a:buNone/>
              <a:defRPr sz="60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19" name="텍스트 개체 틀 17"/>
          <p:cNvSpPr>
            <a:spLocks noGrp="1"/>
          </p:cNvSpPr>
          <p:nvPr>
            <p:ph type="body" sz="quarter" idx="17"/>
          </p:nvPr>
        </p:nvSpPr>
        <p:spPr>
          <a:xfrm>
            <a:off x="3935760" y="3356992"/>
            <a:ext cx="4320480" cy="504626"/>
          </a:xfrm>
        </p:spPr>
        <p:txBody>
          <a:bodyPr anchor="ctr"/>
          <a:lstStyle>
            <a:lvl1pPr marL="0" indent="0" algn="ctr">
              <a:buNone/>
              <a:defRPr sz="2000" b="1">
                <a:solidFill>
                  <a:schemeClr val="tx1"/>
                </a:solidFill>
              </a:defRPr>
            </a:lvl1pPr>
          </a:lstStyle>
          <a:p>
            <a:pPr lvl="0"/>
            <a:endParaRPr lang="ko-KR" altLang="en-US" dirty="0"/>
          </a:p>
        </p:txBody>
      </p:sp>
      <p:sp>
        <p:nvSpPr>
          <p:cNvPr id="21" name="텍스트 개체 틀 17"/>
          <p:cNvSpPr>
            <a:spLocks noGrp="1"/>
          </p:cNvSpPr>
          <p:nvPr>
            <p:ph type="body" sz="quarter" idx="18"/>
          </p:nvPr>
        </p:nvSpPr>
        <p:spPr>
          <a:xfrm>
            <a:off x="3935760" y="3937913"/>
            <a:ext cx="4320480" cy="665668"/>
          </a:xfrm>
        </p:spPr>
        <p:txBody>
          <a:bodyPr anchor="t"/>
          <a:lstStyle>
            <a:lvl1pPr marL="171450" indent="-171450" algn="ctr">
              <a:lnSpc>
                <a:spcPct val="130000"/>
              </a:lnSpc>
              <a:buFont typeface="Arial" panose="020B0604020202020204" pitchFamily="34" charset="0"/>
              <a:buChar char="•"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endParaRPr lang="ko-KR" altLang="en-US" dirty="0"/>
          </a:p>
        </p:txBody>
      </p:sp>
      <p:grpSp>
        <p:nvGrpSpPr>
          <p:cNvPr id="7" name="그룹 6"/>
          <p:cNvGrpSpPr/>
          <p:nvPr userDrawn="1"/>
        </p:nvGrpSpPr>
        <p:grpSpPr>
          <a:xfrm>
            <a:off x="3023384" y="1480592"/>
            <a:ext cx="6145232" cy="3896816"/>
            <a:chOff x="2267332" y="1480592"/>
            <a:chExt cx="4608924" cy="3896816"/>
          </a:xfrm>
        </p:grpSpPr>
        <p:grpSp>
          <p:nvGrpSpPr>
            <p:cNvPr id="2" name="그룹 1"/>
            <p:cNvGrpSpPr/>
            <p:nvPr userDrawn="1"/>
          </p:nvGrpSpPr>
          <p:grpSpPr>
            <a:xfrm>
              <a:off x="2267744" y="1480592"/>
              <a:ext cx="4608512" cy="3896816"/>
              <a:chOff x="2195736" y="1556792"/>
              <a:chExt cx="4608512" cy="3896816"/>
            </a:xfrm>
          </p:grpSpPr>
          <p:sp>
            <p:nvSpPr>
              <p:cNvPr id="9" name="직사각형 8"/>
              <p:cNvSpPr/>
              <p:nvPr userDrawn="1"/>
            </p:nvSpPr>
            <p:spPr>
              <a:xfrm>
                <a:off x="2339752" y="1556792"/>
                <a:ext cx="4464496" cy="3744416"/>
              </a:xfrm>
              <a:prstGeom prst="rect">
                <a:avLst/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" name="직사각형 5"/>
              <p:cNvSpPr/>
              <p:nvPr userDrawn="1"/>
            </p:nvSpPr>
            <p:spPr>
              <a:xfrm>
                <a:off x="2195736" y="1709192"/>
                <a:ext cx="4464496" cy="3744416"/>
              </a:xfrm>
              <a:prstGeom prst="rect">
                <a:avLst/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cxnSp>
          <p:nvCxnSpPr>
            <p:cNvPr id="4" name="직선 연결선 3"/>
            <p:cNvCxnSpPr>
              <a:cxnSpLocks/>
            </p:cNvCxnSpPr>
            <p:nvPr userDrawn="1"/>
          </p:nvCxnSpPr>
          <p:spPr>
            <a:xfrm flipV="1">
              <a:off x="2267744" y="1480592"/>
              <a:ext cx="144016" cy="15240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>
              <a:cxnSpLocks/>
            </p:cNvCxnSpPr>
            <p:nvPr userDrawn="1"/>
          </p:nvCxnSpPr>
          <p:spPr>
            <a:xfrm flipV="1">
              <a:off x="6732240" y="1480592"/>
              <a:ext cx="144016" cy="15240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/>
            <p:cNvCxnSpPr>
              <a:cxnSpLocks/>
            </p:cNvCxnSpPr>
            <p:nvPr userDrawn="1"/>
          </p:nvCxnSpPr>
          <p:spPr>
            <a:xfrm flipV="1">
              <a:off x="6732240" y="5225008"/>
              <a:ext cx="144016" cy="15240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/>
            <p:cNvCxnSpPr>
              <a:cxnSpLocks/>
            </p:cNvCxnSpPr>
            <p:nvPr userDrawn="1"/>
          </p:nvCxnSpPr>
          <p:spPr>
            <a:xfrm flipV="1">
              <a:off x="2267332" y="5225008"/>
              <a:ext cx="144016" cy="15240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670970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용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 userDrawn="1"/>
        </p:nvSpPr>
        <p:spPr>
          <a:xfrm>
            <a:off x="0" y="764704"/>
            <a:ext cx="12192000" cy="609329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4"/>
          </p:nvPr>
        </p:nvSpPr>
        <p:spPr>
          <a:xfrm>
            <a:off x="9637014" y="6165036"/>
            <a:ext cx="2219663" cy="288305"/>
          </a:xfrm>
        </p:spPr>
        <p:txBody>
          <a:bodyPr/>
          <a:lstStyle>
            <a:lvl1pPr marL="0" indent="0" algn="r">
              <a:buNone/>
              <a:defRPr sz="1100" b="1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endParaRPr lang="ko-KR" altLang="en-US" dirty="0"/>
          </a:p>
        </p:txBody>
      </p:sp>
      <p:sp>
        <p:nvSpPr>
          <p:cNvPr id="16" name="텍스트 개체 틀 14"/>
          <p:cNvSpPr>
            <a:spLocks noGrp="1"/>
          </p:cNvSpPr>
          <p:nvPr>
            <p:ph type="body" sz="quarter" idx="15"/>
          </p:nvPr>
        </p:nvSpPr>
        <p:spPr>
          <a:xfrm>
            <a:off x="8208238" y="6381060"/>
            <a:ext cx="3648439" cy="288305"/>
          </a:xfrm>
        </p:spPr>
        <p:txBody>
          <a:bodyPr/>
          <a:lstStyle>
            <a:lvl1pPr marL="0" indent="0" algn="r">
              <a:buNone/>
              <a:defRPr sz="1100" b="0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5360" y="323364"/>
            <a:ext cx="10972800" cy="369332"/>
          </a:xfrm>
        </p:spPr>
        <p:txBody>
          <a:bodyPr/>
          <a:lstStyle>
            <a:lvl1pPr algn="l">
              <a:defRPr sz="18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0" name="텍스트 개체 틀 9"/>
          <p:cNvSpPr>
            <a:spLocks noGrp="1"/>
          </p:cNvSpPr>
          <p:nvPr>
            <p:ph type="body" sz="quarter" idx="13"/>
          </p:nvPr>
        </p:nvSpPr>
        <p:spPr>
          <a:xfrm>
            <a:off x="445164" y="908720"/>
            <a:ext cx="4704589" cy="288032"/>
          </a:xfrm>
        </p:spPr>
        <p:txBody>
          <a:bodyPr/>
          <a:lstStyle>
            <a:lvl1pPr marL="171450" indent="-171450">
              <a:buFont typeface="Arial" panose="020B0604020202020204" pitchFamily="34" charset="0"/>
              <a:buChar char="•"/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426147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기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14"/>
          <p:cNvSpPr>
            <a:spLocks noGrp="1"/>
          </p:cNvSpPr>
          <p:nvPr>
            <p:ph type="body" sz="quarter" idx="14"/>
          </p:nvPr>
        </p:nvSpPr>
        <p:spPr>
          <a:xfrm>
            <a:off x="9637014" y="6165036"/>
            <a:ext cx="2219663" cy="288305"/>
          </a:xfrm>
        </p:spPr>
        <p:txBody>
          <a:bodyPr/>
          <a:lstStyle>
            <a:lvl1pPr marL="0" indent="0" algn="r">
              <a:buNone/>
              <a:defRPr sz="1100" b="1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endParaRPr lang="ko-KR" altLang="en-US" dirty="0"/>
          </a:p>
        </p:txBody>
      </p:sp>
      <p:sp>
        <p:nvSpPr>
          <p:cNvPr id="9" name="텍스트 개체 틀 14"/>
          <p:cNvSpPr>
            <a:spLocks noGrp="1"/>
          </p:cNvSpPr>
          <p:nvPr>
            <p:ph type="body" sz="quarter" idx="15"/>
          </p:nvPr>
        </p:nvSpPr>
        <p:spPr>
          <a:xfrm>
            <a:off x="8208238" y="6381060"/>
            <a:ext cx="3648439" cy="288305"/>
          </a:xfrm>
        </p:spPr>
        <p:txBody>
          <a:bodyPr/>
          <a:lstStyle>
            <a:lvl1pPr marL="0" indent="0" algn="r">
              <a:buNone/>
              <a:defRPr sz="1100" b="0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046407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609600" y="1600205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5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latinLnBrk="1" hangingPunct="1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B74D74F0-9941-489A-950B-90B51175C11A}" type="datetimeFigureOut">
              <a:rPr lang="ko-KR" altLang="en-US"/>
              <a:pPr>
                <a:defRPr/>
              </a:pPr>
              <a:t>2019-08-19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5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latinLnBrk="1" hangingPunct="1">
              <a:spcBef>
                <a:spcPts val="0"/>
              </a:spcBef>
              <a:spcAft>
                <a:spcPts val="0"/>
              </a:spcAft>
              <a:defRPr kumimoji="0" sz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356355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latinLnBrk="1" hangingPunct="1">
              <a:defRPr kumimoji="0" sz="1200">
                <a:solidFill>
                  <a:srgbClr val="898989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56F78409-F03E-4FE7-82B9-7852488016F0}" type="slidenum">
              <a:rPr lang="ko-KR" altLang="en-US"/>
              <a:pPr>
                <a:defRPr/>
              </a:pPr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54" r:id="rId2"/>
    <p:sldLayoutId id="2147483655" r:id="rId3"/>
  </p:sldLayoutIdLst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5.PNG"/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12" Type="http://schemas.openxmlformats.org/officeDocument/2006/relationships/image" Target="../media/image2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11" Type="http://schemas.openxmlformats.org/officeDocument/2006/relationships/image" Target="../media/image23.png"/><Relationship Id="rId5" Type="http://schemas.openxmlformats.org/officeDocument/2006/relationships/image" Target="../media/image19.png"/><Relationship Id="rId15" Type="http://schemas.openxmlformats.org/officeDocument/2006/relationships/image" Target="../media/image27.PNG"/><Relationship Id="rId10" Type="http://schemas.openxmlformats.org/officeDocument/2006/relationships/image" Target="../media/image22.png"/><Relationship Id="rId4" Type="http://schemas.openxmlformats.org/officeDocument/2006/relationships/image" Target="../media/image18.png"/><Relationship Id="rId9" Type="http://schemas.microsoft.com/office/2007/relationships/hdphoto" Target="../media/hdphoto2.wdp"/><Relationship Id="rId1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microsoft.com/office/2007/relationships/hdphoto" Target="../media/hdphoto3.wdp"/><Relationship Id="rId7" Type="http://schemas.openxmlformats.org/officeDocument/2006/relationships/image" Target="../media/image3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microsoft.com/office/2007/relationships/hdphoto" Target="../media/hdphoto4.wdp"/><Relationship Id="rId10" Type="http://schemas.openxmlformats.org/officeDocument/2006/relationships/image" Target="../media/image34.png"/><Relationship Id="rId4" Type="http://schemas.openxmlformats.org/officeDocument/2006/relationships/image" Target="../media/image29.png"/><Relationship Id="rId9" Type="http://schemas.openxmlformats.org/officeDocument/2006/relationships/image" Target="../media/image33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22" name="자유형: 도형 21"/>
          <p:cNvSpPr/>
          <p:nvPr/>
        </p:nvSpPr>
        <p:spPr>
          <a:xfrm>
            <a:off x="1524000" y="30832"/>
            <a:ext cx="9144000" cy="6858000"/>
          </a:xfrm>
          <a:custGeom>
            <a:avLst/>
            <a:gdLst>
              <a:gd name="connsiteX0" fmla="*/ 2794488 w 9144000"/>
              <a:gd name="connsiteY0" fmla="*/ 0 h 6858000"/>
              <a:gd name="connsiteX1" fmla="*/ 9144000 w 9144000"/>
              <a:gd name="connsiteY1" fmla="*/ 0 h 6858000"/>
              <a:gd name="connsiteX2" fmla="*/ 9144000 w 9144000"/>
              <a:gd name="connsiteY2" fmla="*/ 2173585 h 6858000"/>
              <a:gd name="connsiteX3" fmla="*/ 6349512 w 9144000"/>
              <a:gd name="connsiteY3" fmla="*/ 6858000 h 6858000"/>
              <a:gd name="connsiteX4" fmla="*/ 0 w 9144000"/>
              <a:gd name="connsiteY4" fmla="*/ 6858000 h 6858000"/>
              <a:gd name="connsiteX5" fmla="*/ 0 w 9144000"/>
              <a:gd name="connsiteY5" fmla="*/ 4684416 h 6858000"/>
              <a:gd name="connsiteX6" fmla="*/ 2794488 w 9144000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44000" h="6858000">
                <a:moveTo>
                  <a:pt x="2794488" y="0"/>
                </a:moveTo>
                <a:lnTo>
                  <a:pt x="9144000" y="0"/>
                </a:lnTo>
                <a:lnTo>
                  <a:pt x="9144000" y="2173585"/>
                </a:lnTo>
                <a:lnTo>
                  <a:pt x="6349512" y="6858000"/>
                </a:lnTo>
                <a:lnTo>
                  <a:pt x="0" y="6858000"/>
                </a:lnTo>
                <a:lnTo>
                  <a:pt x="0" y="4684416"/>
                </a:lnTo>
                <a:lnTo>
                  <a:pt x="2794488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인터파크고딕 B" panose="02000000000000000000" pitchFamily="2" charset="-127"/>
              <a:ea typeface="인터파크고딕 B" panose="02000000000000000000" pitchFamily="2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3575720" y="2532342"/>
            <a:ext cx="5065997" cy="3966966"/>
            <a:chOff x="773832" y="2705114"/>
            <a:chExt cx="5065997" cy="3966966"/>
          </a:xfrm>
        </p:grpSpPr>
        <p:sp>
          <p:nvSpPr>
            <p:cNvPr id="13" name="Rectangle 4"/>
            <p:cNvSpPr>
              <a:spLocks noChangeArrowheads="1"/>
            </p:cNvSpPr>
            <p:nvPr/>
          </p:nvSpPr>
          <p:spPr bwMode="auto">
            <a:xfrm>
              <a:off x="1349896" y="6325218"/>
              <a:ext cx="3888432" cy="3468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  <a:defRPr/>
              </a:pPr>
              <a:endParaRPr kumimoji="0" lang="en-US" altLang="ko-KR" sz="900" dirty="0">
                <a:latin typeface="인터파크고딕 B" panose="02000000000000000000" pitchFamily="2" charset="-127"/>
                <a:ea typeface="인터파크고딕 B" panose="02000000000000000000" pitchFamily="2" charset="-127"/>
              </a:endParaRPr>
            </a:p>
          </p:txBody>
        </p:sp>
        <p:sp>
          <p:nvSpPr>
            <p:cNvPr id="3075" name="Rectangle 4"/>
            <p:cNvSpPr>
              <a:spLocks noChangeArrowheads="1"/>
            </p:cNvSpPr>
            <p:nvPr/>
          </p:nvSpPr>
          <p:spPr bwMode="auto">
            <a:xfrm>
              <a:off x="773832" y="2705114"/>
              <a:ext cx="4752528" cy="311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kumimoji="0" lang="en-US" altLang="ko-KR" sz="1700" spc="100" dirty="0">
                  <a:latin typeface="인터파크고딕 B" panose="02000000000000000000" pitchFamily="2" charset="-127"/>
                  <a:ea typeface="인터파크고딕 B" panose="02000000000000000000" pitchFamily="2" charset="-127"/>
                </a:rPr>
                <a:t>Game Crowd Funding</a:t>
              </a:r>
              <a:endParaRPr kumimoji="0" lang="ko-KR" altLang="en-US" sz="1700" spc="100" dirty="0">
                <a:latin typeface="인터파크고딕 B" panose="02000000000000000000" pitchFamily="2" charset="-127"/>
                <a:ea typeface="인터파크고딕 B" panose="02000000000000000000" pitchFamily="2" charset="-127"/>
              </a:endParaRPr>
            </a:p>
          </p:txBody>
        </p:sp>
        <p:sp>
          <p:nvSpPr>
            <p:cNvPr id="3077" name="Text Box 10"/>
            <p:cNvSpPr txBox="1">
              <a:spLocks noChangeArrowheads="1"/>
            </p:cNvSpPr>
            <p:nvPr/>
          </p:nvSpPr>
          <p:spPr bwMode="auto">
            <a:xfrm>
              <a:off x="979797" y="2932831"/>
              <a:ext cx="4860032" cy="8014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t"/>
            <a:lstStyle>
              <a:lvl1pPr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0" lang="en-US" altLang="ko-KR" sz="5000" b="1" dirty="0">
                  <a:latin typeface="인터파크고딕 B" panose="02000000000000000000" pitchFamily="2" charset="-127"/>
                  <a:ea typeface="인터파크고딕 B" panose="02000000000000000000" pitchFamily="2" charset="-127"/>
                </a:rPr>
                <a:t>Creator</a:t>
              </a:r>
              <a:endParaRPr kumimoji="0" lang="ko-KR" altLang="en-US" sz="5000" b="1" dirty="0">
                <a:latin typeface="인터파크고딕 B" panose="02000000000000000000" pitchFamily="2" charset="-127"/>
                <a:ea typeface="인터파크고딕 B" panose="02000000000000000000" pitchFamily="2" charset="-127"/>
              </a:endParaRPr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2279576" y="0"/>
            <a:ext cx="1728192" cy="2880320"/>
            <a:chOff x="953725" y="0"/>
            <a:chExt cx="1728192" cy="2880320"/>
          </a:xfrm>
        </p:grpSpPr>
        <p:cxnSp>
          <p:nvCxnSpPr>
            <p:cNvPr id="11" name="직선 연결선 10"/>
            <p:cNvCxnSpPr/>
            <p:nvPr/>
          </p:nvCxnSpPr>
          <p:spPr>
            <a:xfrm flipH="1">
              <a:off x="953725" y="0"/>
              <a:ext cx="1728192" cy="2880320"/>
            </a:xfrm>
            <a:prstGeom prst="line">
              <a:avLst/>
            </a:prstGeom>
            <a:ln w="6350">
              <a:solidFill>
                <a:schemeClr val="tx1"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/>
            <p:cNvCxnSpPr>
              <a:cxnSpLocks/>
            </p:cNvCxnSpPr>
            <p:nvPr/>
          </p:nvCxnSpPr>
          <p:spPr>
            <a:xfrm flipH="1">
              <a:off x="1663454" y="0"/>
              <a:ext cx="717514" cy="1195857"/>
            </a:xfrm>
            <a:prstGeom prst="line">
              <a:avLst/>
            </a:prstGeom>
            <a:ln w="6350">
              <a:solidFill>
                <a:schemeClr val="tx1"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그룹 40"/>
          <p:cNvGrpSpPr/>
          <p:nvPr/>
        </p:nvGrpSpPr>
        <p:grpSpPr>
          <a:xfrm>
            <a:off x="8184232" y="3977680"/>
            <a:ext cx="1728192" cy="2880320"/>
            <a:chOff x="6462083" y="3977680"/>
            <a:chExt cx="1728192" cy="2880320"/>
          </a:xfrm>
        </p:grpSpPr>
        <p:cxnSp>
          <p:nvCxnSpPr>
            <p:cNvPr id="17" name="직선 연결선 16"/>
            <p:cNvCxnSpPr/>
            <p:nvPr/>
          </p:nvCxnSpPr>
          <p:spPr>
            <a:xfrm flipH="1">
              <a:off x="6462083" y="3977680"/>
              <a:ext cx="1728192" cy="2880320"/>
            </a:xfrm>
            <a:prstGeom prst="line">
              <a:avLst/>
            </a:prstGeom>
            <a:ln w="6350">
              <a:solidFill>
                <a:schemeClr val="tx1"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/>
            <p:cNvCxnSpPr>
              <a:cxnSpLocks/>
            </p:cNvCxnSpPr>
            <p:nvPr/>
          </p:nvCxnSpPr>
          <p:spPr>
            <a:xfrm flipH="1">
              <a:off x="6732240" y="5755568"/>
              <a:ext cx="661459" cy="1102432"/>
            </a:xfrm>
            <a:prstGeom prst="line">
              <a:avLst/>
            </a:prstGeom>
            <a:ln w="6350">
              <a:solidFill>
                <a:schemeClr val="tx1"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250786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D632A97-7601-4BFE-87DB-278ABFD7A9A3}"/>
              </a:ext>
            </a:extLst>
          </p:cNvPr>
          <p:cNvSpPr/>
          <p:nvPr/>
        </p:nvSpPr>
        <p:spPr>
          <a:xfrm>
            <a:off x="142383" y="836712"/>
            <a:ext cx="11858273" cy="5964058"/>
          </a:xfrm>
          <a:prstGeom prst="rect">
            <a:avLst/>
          </a:prstGeom>
          <a:noFill/>
          <a:ln w="381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875420" y="316360"/>
            <a:ext cx="4068452" cy="369332"/>
          </a:xfrm>
        </p:spPr>
        <p:txBody>
          <a:bodyPr/>
          <a:lstStyle/>
          <a:p>
            <a:r>
              <a:rPr lang="en-US" altLang="ko-KR" dirty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Use Case </a:t>
            </a:r>
            <a:r>
              <a:rPr lang="en-US" altLang="ko-KR" dirty="0" err="1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Digram</a:t>
            </a:r>
            <a:r>
              <a:rPr lang="en-US" altLang="ko-KR" dirty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 - Investor</a:t>
            </a:r>
            <a:endParaRPr lang="ko-KR" altLang="en-US" dirty="0">
              <a:latin typeface="인터파크고딕 L" panose="02000000000000000000" pitchFamily="2" charset="-127"/>
              <a:ea typeface="인터파크고딕 L" panose="02000000000000000000" pitchFamily="2" charset="-127"/>
              <a:cs typeface="YoonGothic Medium" panose="0202060302010102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F1A3BFC-42C7-4B6E-919F-43BB8C17D90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83" y="57230"/>
            <a:ext cx="619471" cy="61947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45500C1-3E85-4A16-8C65-74D96A07DB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2537" y="1027260"/>
            <a:ext cx="9686925" cy="5514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7535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D632A97-7601-4BFE-87DB-278ABFD7A9A3}"/>
              </a:ext>
            </a:extLst>
          </p:cNvPr>
          <p:cNvSpPr/>
          <p:nvPr/>
        </p:nvSpPr>
        <p:spPr>
          <a:xfrm>
            <a:off x="142383" y="836712"/>
            <a:ext cx="11858273" cy="5964058"/>
          </a:xfrm>
          <a:prstGeom prst="rect">
            <a:avLst/>
          </a:prstGeom>
          <a:noFill/>
          <a:ln w="381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875420" y="316360"/>
            <a:ext cx="4068452" cy="369332"/>
          </a:xfrm>
        </p:spPr>
        <p:txBody>
          <a:bodyPr/>
          <a:lstStyle/>
          <a:p>
            <a:r>
              <a:rPr lang="en-US" altLang="ko-KR" dirty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Use Case </a:t>
            </a:r>
            <a:r>
              <a:rPr lang="en-US" altLang="ko-KR" dirty="0" err="1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Digram</a:t>
            </a:r>
            <a:r>
              <a:rPr lang="en-US" altLang="ko-KR" dirty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 - Businessman</a:t>
            </a:r>
            <a:endParaRPr lang="ko-KR" altLang="en-US" dirty="0">
              <a:latin typeface="인터파크고딕 L" panose="02000000000000000000" pitchFamily="2" charset="-127"/>
              <a:ea typeface="인터파크고딕 L" panose="02000000000000000000" pitchFamily="2" charset="-127"/>
              <a:cs typeface="YoonGothic Medium" panose="0202060302010102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F1A3BFC-42C7-4B6E-919F-43BB8C17D90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83" y="57230"/>
            <a:ext cx="619471" cy="61947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ABEB189-BD47-4596-B536-DE9AAEBCC1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92" y="1110293"/>
            <a:ext cx="10945216" cy="5416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7249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D632A97-7601-4BFE-87DB-278ABFD7A9A3}"/>
              </a:ext>
            </a:extLst>
          </p:cNvPr>
          <p:cNvSpPr/>
          <p:nvPr/>
        </p:nvSpPr>
        <p:spPr>
          <a:xfrm>
            <a:off x="142383" y="836712"/>
            <a:ext cx="11858273" cy="5964058"/>
          </a:xfrm>
          <a:prstGeom prst="rect">
            <a:avLst/>
          </a:prstGeom>
          <a:noFill/>
          <a:ln w="381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875420" y="316360"/>
            <a:ext cx="4068452" cy="369332"/>
          </a:xfrm>
        </p:spPr>
        <p:txBody>
          <a:bodyPr/>
          <a:lstStyle/>
          <a:p>
            <a:r>
              <a:rPr lang="en-US" altLang="ko-KR" dirty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Use Case </a:t>
            </a:r>
            <a:r>
              <a:rPr lang="en-US" altLang="ko-KR" dirty="0" err="1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Digram</a:t>
            </a:r>
            <a:r>
              <a:rPr lang="en-US" altLang="ko-KR" dirty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 - Administrator</a:t>
            </a:r>
            <a:endParaRPr lang="ko-KR" altLang="en-US" dirty="0">
              <a:latin typeface="인터파크고딕 L" panose="02000000000000000000" pitchFamily="2" charset="-127"/>
              <a:ea typeface="인터파크고딕 L" panose="02000000000000000000" pitchFamily="2" charset="-127"/>
              <a:cs typeface="YoonGothic Medium" panose="0202060302010102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F1A3BFC-42C7-4B6E-919F-43BB8C17D90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83" y="57230"/>
            <a:ext cx="619471" cy="61947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0925835-8578-48F1-AC3B-3C10ADD93A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882" y="1251401"/>
            <a:ext cx="10644235" cy="5134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5520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875420" y="316360"/>
            <a:ext cx="2232248" cy="369332"/>
          </a:xfrm>
        </p:spPr>
        <p:txBody>
          <a:bodyPr/>
          <a:lstStyle/>
          <a:p>
            <a:r>
              <a:rPr lang="en-US" altLang="ko-KR" dirty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Menu</a:t>
            </a:r>
            <a:endParaRPr lang="ko-KR" altLang="en-US" dirty="0">
              <a:latin typeface="인터파크고딕 L" panose="02000000000000000000" pitchFamily="2" charset="-127"/>
              <a:ea typeface="인터파크고딕 L" panose="02000000000000000000" pitchFamily="2" charset="-127"/>
              <a:cs typeface="YoonGothic Medium" panose="0202060302010102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F1A3BFC-42C7-4B6E-919F-43BB8C17D90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83" y="57230"/>
            <a:ext cx="619471" cy="619471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20DFD81C-74B3-4EAA-9876-F2BF56008FDE}"/>
              </a:ext>
            </a:extLst>
          </p:cNvPr>
          <p:cNvSpPr/>
          <p:nvPr/>
        </p:nvSpPr>
        <p:spPr>
          <a:xfrm>
            <a:off x="142383" y="836712"/>
            <a:ext cx="11858273" cy="5964058"/>
          </a:xfrm>
          <a:prstGeom prst="rect">
            <a:avLst/>
          </a:prstGeom>
          <a:noFill/>
          <a:ln w="381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1AFE4EE-D25F-4022-9D94-496CCEE5BB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6915" y="1046579"/>
            <a:ext cx="7478169" cy="5544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1815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CF1C5AA-42F9-424B-9CF1-C7A34A780929}"/>
              </a:ext>
            </a:extLst>
          </p:cNvPr>
          <p:cNvSpPr/>
          <p:nvPr/>
        </p:nvSpPr>
        <p:spPr>
          <a:xfrm>
            <a:off x="263352" y="260648"/>
            <a:ext cx="11665296" cy="6336704"/>
          </a:xfrm>
          <a:prstGeom prst="rect">
            <a:avLst/>
          </a:prstGeom>
          <a:noFill/>
          <a:ln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인터파크고딕 L" panose="02000000000000000000" pitchFamily="2" charset="-127"/>
              <a:ea typeface="인터파크고딕 L" panose="02000000000000000000" pitchFamily="2" charset="-127"/>
              <a:cs typeface="YoonGothic Medium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EA2DEB-A969-4AFD-8978-0D2874BF6443}"/>
              </a:ext>
            </a:extLst>
          </p:cNvPr>
          <p:cNvSpPr txBox="1"/>
          <p:nvPr/>
        </p:nvSpPr>
        <p:spPr>
          <a:xfrm>
            <a:off x="1703512" y="2782669"/>
            <a:ext cx="82809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 </a:t>
            </a:r>
            <a:r>
              <a:rPr lang="ko-KR" altLang="en-US" sz="5400" b="1" dirty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활용 기술</a:t>
            </a:r>
            <a:endParaRPr lang="en-US" altLang="ko-KR" sz="5400" b="1" dirty="0">
              <a:latin typeface="인터파크고딕 L" panose="02000000000000000000" pitchFamily="2" charset="-127"/>
              <a:ea typeface="인터파크고딕 L" panose="02000000000000000000" pitchFamily="2" charset="-127"/>
              <a:cs typeface="YoonGothic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0811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875420" y="323364"/>
            <a:ext cx="2232248" cy="369332"/>
          </a:xfrm>
        </p:spPr>
        <p:txBody>
          <a:bodyPr/>
          <a:lstStyle/>
          <a:p>
            <a:r>
              <a:rPr lang="ko-KR" altLang="en-US" dirty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개발 환경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BA6F9696-7D39-4630-80E8-EF71AFF003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5651" y="4804342"/>
            <a:ext cx="1695687" cy="638264"/>
          </a:xfrm>
          <a:prstGeom prst="rect">
            <a:avLst/>
          </a:prstGeom>
        </p:spPr>
      </p:pic>
      <p:pic>
        <p:nvPicPr>
          <p:cNvPr id="20" name="그림 19" descr="C:/Users/rlatj/AppData/Roaming/PolarisOffice/ETemp/996_56702976/image32.png">
            <a:extLst>
              <a:ext uri="{FF2B5EF4-FFF2-40B4-BE49-F238E27FC236}">
                <a16:creationId xmlns:a16="http://schemas.microsoft.com/office/drawing/2014/main" id="{FF03FFF5-E674-4D78-8267-CF46CFDB5E6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427270" y="5071444"/>
            <a:ext cx="2491699" cy="971000"/>
          </a:xfrm>
          <a:prstGeom prst="rect">
            <a:avLst/>
          </a:prstGeom>
          <a:noFill/>
        </p:spPr>
      </p:pic>
      <p:pic>
        <p:nvPicPr>
          <p:cNvPr id="28" name="Picture 4111" descr="C:/Users/rlatj/AppData/Roaming/PolarisOffice/ETemp/996_56702976/image17.png">
            <a:extLst>
              <a:ext uri="{FF2B5EF4-FFF2-40B4-BE49-F238E27FC236}">
                <a16:creationId xmlns:a16="http://schemas.microsoft.com/office/drawing/2014/main" id="{C60D39C2-1841-4008-9F56-793C55DC8A5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7122" y="4927154"/>
            <a:ext cx="1255901" cy="1259580"/>
          </a:xfrm>
          <a:prstGeom prst="rect">
            <a:avLst/>
          </a:prstGeom>
          <a:noFill/>
        </p:spPr>
      </p:pic>
      <p:pic>
        <p:nvPicPr>
          <p:cNvPr id="36" name="Picture 4161" descr="C:/Users/rlatj/AppData/Roaming/PolarisOffice/ETemp/996_56702976/image37.png">
            <a:extLst>
              <a:ext uri="{FF2B5EF4-FFF2-40B4-BE49-F238E27FC236}">
                <a16:creationId xmlns:a16="http://schemas.microsoft.com/office/drawing/2014/main" id="{AED71B74-9AC5-4914-9418-743D83F355B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84" b="94763" l="10000" r="95900">
                        <a14:foregroundMark x1="23000" y1="77741" x2="23000" y2="77741"/>
                        <a14:foregroundMark x1="37900" y1="79160" x2="37900" y2="79160"/>
                        <a14:foregroundMark x1="63700" y1="84670" x2="63700" y2="84670"/>
                        <a14:foregroundMark x1="20400" y1="94817" x2="20400" y2="94817"/>
                        <a14:foregroundMark x1="15600" y1="62520" x2="15600" y2="62520"/>
                        <a14:foregroundMark x1="10000" y1="61320" x2="11400" y2="62848"/>
                        <a14:foregroundMark x1="20000" y1="63175" x2="27800" y2="63721"/>
                        <a14:foregroundMark x1="77300" y1="62630" x2="77300" y2="62630"/>
                        <a14:foregroundMark x1="84800" y1="65848" x2="84800" y2="65848"/>
                        <a14:foregroundMark x1="29100" y1="67267" x2="29100" y2="67267"/>
                        <a14:foregroundMark x1="38300" y1="67267" x2="38300" y2="67267"/>
                        <a14:foregroundMark x1="62300" y1="67540" x2="66800" y2="67430"/>
                        <a14:foregroundMark x1="24400" y1="66721" x2="24400" y2="66721"/>
                        <a14:foregroundMark x1="34200" y1="55865" x2="41400" y2="56410"/>
                        <a14:foregroundMark x1="34700" y1="49209" x2="41500" y2="49755"/>
                        <a14:foregroundMark x1="23000" y1="40207" x2="23300" y2="42990"/>
                        <a14:foregroundMark x1="32100" y1="38080" x2="32100" y2="38080"/>
                        <a14:foregroundMark x1="28400" y1="42990" x2="38600" y2="42990"/>
                        <a14:foregroundMark x1="33100" y1="38189" x2="33100" y2="38189"/>
                        <a14:foregroundMark x1="92800" y1="42553" x2="92800" y2="42553"/>
                        <a14:foregroundMark x1="57200" y1="42444" x2="56300" y2="42444"/>
                        <a14:foregroundMark x1="37300" y1="25586" x2="37300" y2="25586"/>
                        <a14:foregroundMark x1="56200" y1="23950" x2="56200" y2="23950"/>
                        <a14:foregroundMark x1="59800" y1="32624" x2="61100" y2="35461"/>
                        <a14:foregroundMark x1="61400" y1="34152" x2="54800" y2="26678"/>
                        <a14:foregroundMark x1="54800" y1="26678" x2="54800" y2="26678"/>
                        <a14:foregroundMark x1="52400" y1="42499" x2="48000" y2="42499"/>
                        <a14:foregroundMark x1="46300" y1="50136" x2="61700" y2="49045"/>
                        <a14:foregroundMark x1="61700" y1="49045" x2="62200" y2="49045"/>
                        <a14:foregroundMark x1="92900" y1="41899" x2="92900" y2="41899"/>
                        <a14:foregroundMark x1="29600" y1="64157" x2="39000" y2="64157"/>
                        <a14:foregroundMark x1="72600" y1="63557" x2="78600" y2="62520"/>
                        <a14:foregroundMark x1="69100" y1="63557" x2="29900" y2="64157"/>
                        <a14:foregroundMark x1="37600" y1="67594" x2="63210" y2="67995"/>
                        <a14:foregroundMark x1="39200" y1="56083" x2="54900" y2="57010"/>
                        <a14:foregroundMark x1="54900" y1="57010" x2="61400" y2="56247"/>
                        <a14:foregroundMark x1="58900" y1="42335" x2="65800" y2="42171"/>
                        <a14:foregroundMark x1="56200" y1="22477" x2="60600" y2="18712"/>
                        <a14:foregroundMark x1="52400" y1="15767" x2="41300" y2="22095"/>
                        <a14:foregroundMark x1="41300" y1="22095" x2="39300" y2="30387"/>
                        <a14:foregroundMark x1="39300" y1="30387" x2="48300" y2="35788"/>
                        <a14:foregroundMark x1="87316" y1="59906" x2="88147" y2="59664"/>
                        <a14:foregroundMark x1="68436" y1="67524" x2="94492" y2="63554"/>
                        <a14:foregroundMark x1="80800" y1="61920" x2="80800" y2="61920"/>
                        <a14:foregroundMark x1="81700" y1="61920" x2="81700" y2="61920"/>
                        <a14:backgroundMark x1="33700" y1="71086" x2="33700" y2="71086"/>
                        <a14:backgroundMark x1="32600" y1="70486" x2="9700" y2="66176"/>
                        <a14:backgroundMark x1="86600" y1="60120" x2="86600" y2="60120"/>
                        <a14:backgroundMark x1="87400" y1="59956" x2="85200" y2="60556"/>
                        <a14:backgroundMark x1="83000" y1="61157" x2="83600" y2="61157"/>
                        <a14:backgroundMark x1="84900" y1="60720" x2="81900" y2="61320"/>
                        <a14:backgroundMark x1="88000" y1="60120" x2="89100" y2="59247"/>
                        <a14:backgroundMark x1="90700" y1="58647" x2="91000" y2="59847"/>
                        <a14:backgroundMark x1="89100" y1="59083" x2="88200" y2="59684"/>
                        <a14:backgroundMark x1="95900" y1="63884" x2="95100" y2="63993"/>
                        <a14:backgroundMark x1="96200" y1="62957" x2="95300" y2="64157"/>
                        <a14:backgroundMark x1="69100" y1="68031" x2="63900" y2="68522"/>
                        <a14:backgroundMark x1="81100" y1="61757" x2="81900" y2="61648"/>
                        <a14:backgroundMark x1="82500" y1="61320" x2="78400" y2="61648"/>
                        <a14:backgroundMark x1="90700" y1="59083" x2="90100" y2="5924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9598" y="4927154"/>
            <a:ext cx="687524" cy="1259580"/>
          </a:xfrm>
          <a:prstGeom prst="rect">
            <a:avLst/>
          </a:prstGeom>
          <a:noFill/>
        </p:spPr>
      </p:pic>
      <p:pic>
        <p:nvPicPr>
          <p:cNvPr id="37" name="Picture 2053" descr="C:/Users/rlatj/AppData/Roaming/PolarisOffice/ETemp/996_56702976/image4.png">
            <a:extLst>
              <a:ext uri="{FF2B5EF4-FFF2-40B4-BE49-F238E27FC236}">
                <a16:creationId xmlns:a16="http://schemas.microsoft.com/office/drawing/2014/main" id="{CF4A17EE-2763-4FED-9606-F153C11764A0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4379" y="5402303"/>
            <a:ext cx="1139610" cy="546148"/>
          </a:xfrm>
          <a:prstGeom prst="rect">
            <a:avLst/>
          </a:prstGeom>
          <a:noFill/>
        </p:spPr>
      </p:pic>
      <p:pic>
        <p:nvPicPr>
          <p:cNvPr id="38" name="그림 37" descr="C:/Users/rlatj/AppData/Roaming/PolarisOffice/ETemp/996_56702976/image5.png">
            <a:extLst>
              <a:ext uri="{FF2B5EF4-FFF2-40B4-BE49-F238E27FC236}">
                <a16:creationId xmlns:a16="http://schemas.microsoft.com/office/drawing/2014/main" id="{40448706-77EF-4916-A137-0105BCD0CA9E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8511" b="89362" l="3081" r="95238">
                        <a14:foregroundMark x1="7003" y1="17730" x2="7843" y2="75177"/>
                        <a14:foregroundMark x1="7843" y1="75177" x2="10364" y2="83688"/>
                        <a14:foregroundMark x1="7563" y1="14894" x2="10364" y2="9220"/>
                        <a14:foregroundMark x1="11485" y1="10638" x2="11204" y2="8511"/>
                        <a14:foregroundMark x1="3922" y1="45390" x2="3641" y2="44681"/>
                        <a14:foregroundMark x1="22409" y1="24823" x2="22409" y2="60284"/>
                        <a14:foregroundMark x1="22409" y1="60284" x2="19608" y2="68085"/>
                        <a14:foregroundMark x1="19608" y1="68085" x2="16807" y2="68085"/>
                        <a14:foregroundMark x1="41176" y1="28369" x2="37535" y2="23404"/>
                        <a14:foregroundMark x1="37535" y1="23404" x2="33053" y2="24113"/>
                        <a14:foregroundMark x1="33053" y1="24113" x2="29692" y2="31915"/>
                        <a14:foregroundMark x1="29692" y1="31915" x2="31653" y2="43262"/>
                        <a14:foregroundMark x1="31653" y1="43262" x2="39496" y2="51064"/>
                        <a14:foregroundMark x1="39496" y1="51064" x2="40896" y2="60284"/>
                        <a14:foregroundMark x1="40896" y1="60284" x2="36975" y2="65957"/>
                        <a14:foregroundMark x1="36975" y1="65957" x2="32773" y2="65957"/>
                        <a14:foregroundMark x1="32773" y1="65957" x2="30532" y2="61702"/>
                        <a14:foregroundMark x1="59944" y1="29787" x2="56022" y2="24113"/>
                        <a14:foregroundMark x1="56022" y1="24113" x2="50980" y2="26241"/>
                        <a14:foregroundMark x1="50980" y1="26241" x2="47619" y2="34752"/>
                        <a14:foregroundMark x1="47619" y1="34752" x2="47059" y2="46809"/>
                        <a14:foregroundMark x1="47059" y1="46809" x2="48179" y2="58156"/>
                        <a14:foregroundMark x1="48179" y1="58156" x2="51541" y2="65248"/>
                        <a14:foregroundMark x1="51541" y1="65248" x2="56022" y2="65957"/>
                        <a14:foregroundMark x1="56022" y1="65957" x2="59104" y2="58156"/>
                        <a14:foregroundMark x1="59104" y1="58156" x2="60224" y2="28369"/>
                        <a14:foregroundMark x1="88796" y1="10638" x2="92437" y2="17730"/>
                        <a14:foregroundMark x1="92437" y1="17730" x2="92157" y2="70213"/>
                        <a14:foregroundMark x1="92157" y1="70213" x2="91317" y2="80142"/>
                        <a14:foregroundMark x1="91317" y1="80142" x2="88796" y2="82270"/>
                        <a14:foregroundMark x1="94398" y1="43972" x2="95238" y2="4468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834837" y="5504563"/>
            <a:ext cx="1382550" cy="546148"/>
          </a:xfrm>
          <a:prstGeom prst="rect">
            <a:avLst/>
          </a:prstGeom>
          <a:noFill/>
        </p:spPr>
      </p:pic>
      <p:sp>
        <p:nvSpPr>
          <p:cNvPr id="39" name="직사각형 38">
            <a:extLst>
              <a:ext uri="{FF2B5EF4-FFF2-40B4-BE49-F238E27FC236}">
                <a16:creationId xmlns:a16="http://schemas.microsoft.com/office/drawing/2014/main" id="{8BF98F64-0FA0-4F8E-A119-EF723FC97FDF}"/>
              </a:ext>
            </a:extLst>
          </p:cNvPr>
          <p:cNvSpPr/>
          <p:nvPr/>
        </p:nvSpPr>
        <p:spPr>
          <a:xfrm>
            <a:off x="870662" y="3829966"/>
            <a:ext cx="10607574" cy="2587016"/>
          </a:xfrm>
          <a:prstGeom prst="rect">
            <a:avLst/>
          </a:prstGeom>
          <a:noFill/>
          <a:ln w="50800">
            <a:solidFill>
              <a:srgbClr val="BE52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B695C67-FFB3-4810-B272-FDD736193406}"/>
              </a:ext>
            </a:extLst>
          </p:cNvPr>
          <p:cNvSpPr txBox="1"/>
          <p:nvPr/>
        </p:nvSpPr>
        <p:spPr>
          <a:xfrm>
            <a:off x="5325581" y="3919316"/>
            <a:ext cx="16977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>
                <a:solidFill>
                  <a:srgbClr val="BE5262"/>
                </a:solidFill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Langauge</a:t>
            </a:r>
            <a:endParaRPr lang="ko-KR" altLang="en-US" sz="2400" b="1" dirty="0">
              <a:solidFill>
                <a:srgbClr val="BE5262"/>
              </a:solidFill>
              <a:latin typeface="인터파크고딕 B" panose="02000000000000000000" pitchFamily="2" charset="-127"/>
              <a:ea typeface="인터파크고딕 B" panose="02000000000000000000" pitchFamily="2" charset="-127"/>
            </a:endParaRP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B34C1A4F-61B9-4EBE-95B4-3634899D01A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79592" y="5402303"/>
            <a:ext cx="1628775" cy="609600"/>
          </a:xfrm>
          <a:prstGeom prst="rect">
            <a:avLst/>
          </a:prstGeom>
        </p:spPr>
      </p:pic>
      <p:pic>
        <p:nvPicPr>
          <p:cNvPr id="42" name="Picture 4163" descr="C:/Users/rlatj/AppData/Roaming/PolarisOffice/ETemp/996_56702976/image38.png">
            <a:extLst>
              <a:ext uri="{FF2B5EF4-FFF2-40B4-BE49-F238E27FC236}">
                <a16:creationId xmlns:a16="http://schemas.microsoft.com/office/drawing/2014/main" id="{C19C5DD9-0C79-468D-9DC5-38AE6D650AC0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66" t="14987" r="21112" b="17002"/>
          <a:stretch>
            <a:fillRect/>
          </a:stretch>
        </p:blipFill>
        <p:spPr bwMode="auto">
          <a:xfrm>
            <a:off x="1370677" y="2002266"/>
            <a:ext cx="1073804" cy="10996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3" name="직사각형 42">
            <a:extLst>
              <a:ext uri="{FF2B5EF4-FFF2-40B4-BE49-F238E27FC236}">
                <a16:creationId xmlns:a16="http://schemas.microsoft.com/office/drawing/2014/main" id="{FF53019B-E7B4-40A7-9CBD-471AC214A46B}"/>
              </a:ext>
            </a:extLst>
          </p:cNvPr>
          <p:cNvSpPr/>
          <p:nvPr/>
        </p:nvSpPr>
        <p:spPr>
          <a:xfrm>
            <a:off x="870661" y="1052736"/>
            <a:ext cx="2073837" cy="2521666"/>
          </a:xfrm>
          <a:prstGeom prst="rect">
            <a:avLst/>
          </a:prstGeom>
          <a:noFill/>
          <a:ln w="50800">
            <a:solidFill>
              <a:srgbClr val="BE52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ADBBEA2-928A-4F42-A5B8-75448E8C588C}"/>
              </a:ext>
            </a:extLst>
          </p:cNvPr>
          <p:cNvSpPr txBox="1"/>
          <p:nvPr/>
        </p:nvSpPr>
        <p:spPr>
          <a:xfrm>
            <a:off x="1569498" y="1285037"/>
            <a:ext cx="6761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BE5262"/>
                </a:solidFill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OS</a:t>
            </a:r>
            <a:endParaRPr lang="ko-KR" altLang="en-US" sz="2400" b="1" dirty="0">
              <a:solidFill>
                <a:srgbClr val="BE5262"/>
              </a:solidFill>
              <a:latin typeface="인터파크고딕 B" panose="02000000000000000000" pitchFamily="2" charset="-127"/>
              <a:ea typeface="인터파크고딕 B" panose="02000000000000000000" pitchFamily="2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6F0C26D7-0E34-4790-A6DD-0C6F6A46333D}"/>
              </a:ext>
            </a:extLst>
          </p:cNvPr>
          <p:cNvSpPr/>
          <p:nvPr/>
        </p:nvSpPr>
        <p:spPr>
          <a:xfrm>
            <a:off x="3503712" y="1049243"/>
            <a:ext cx="7974524" cy="2521666"/>
          </a:xfrm>
          <a:prstGeom prst="rect">
            <a:avLst/>
          </a:prstGeom>
          <a:noFill/>
          <a:ln w="50800">
            <a:solidFill>
              <a:srgbClr val="BE52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46" name="그림 45">
            <a:extLst>
              <a:ext uri="{FF2B5EF4-FFF2-40B4-BE49-F238E27FC236}">
                <a16:creationId xmlns:a16="http://schemas.microsoft.com/office/drawing/2014/main" id="{88567063-CE01-4256-9E8A-5B9EFED23A9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6127" y="2156908"/>
            <a:ext cx="1554647" cy="790351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79705EFF-9941-4E9F-A1D9-73299A0D34B3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3189" y="2292875"/>
            <a:ext cx="1874330" cy="633052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8E3CFDED-755A-4D85-A3EC-3224A9EEAF7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082" y="2215086"/>
            <a:ext cx="1845305" cy="673994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4F8BDC34-F61D-4D6A-8BF8-BECF28DB9F51}"/>
              </a:ext>
            </a:extLst>
          </p:cNvPr>
          <p:cNvSpPr txBox="1"/>
          <p:nvPr/>
        </p:nvSpPr>
        <p:spPr>
          <a:xfrm>
            <a:off x="6565986" y="1285037"/>
            <a:ext cx="16561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BE5262"/>
                </a:solidFill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Database</a:t>
            </a:r>
            <a:endParaRPr lang="ko-KR" altLang="en-US" sz="2400" b="1" dirty="0">
              <a:solidFill>
                <a:srgbClr val="BE5262"/>
              </a:solidFill>
              <a:latin typeface="인터파크고딕 B" panose="02000000000000000000" pitchFamily="2" charset="-127"/>
              <a:ea typeface="인터파크고딕 B" panose="02000000000000000000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02E49F2-6DE4-46A0-B75B-8FBB50350DB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9934" y="1986338"/>
            <a:ext cx="1258577" cy="1171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7729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875420" y="323364"/>
            <a:ext cx="2232248" cy="369332"/>
          </a:xfrm>
        </p:spPr>
        <p:txBody>
          <a:bodyPr/>
          <a:lstStyle/>
          <a:p>
            <a:r>
              <a:rPr lang="ko-KR" altLang="en-US" dirty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개발 환경</a:t>
            </a:r>
          </a:p>
        </p:txBody>
      </p:sp>
      <p:pic>
        <p:nvPicPr>
          <p:cNvPr id="22" name="그림 21" descr="C:/Users/rlatj/AppData/Roaming/PolarisOffice/ETemp/996_56702976/image10.png">
            <a:extLst>
              <a:ext uri="{FF2B5EF4-FFF2-40B4-BE49-F238E27FC236}">
                <a16:creationId xmlns:a16="http://schemas.microsoft.com/office/drawing/2014/main" id="{9EE98ECA-EB90-4A45-B41C-B60ACF85D02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348" b="94410" l="410" r="96311">
                        <a14:foregroundMark x1="50410" y1="19876" x2="50000" y2="21739"/>
                        <a14:foregroundMark x1="24590" y1="44720" x2="17623" y2="49689"/>
                        <a14:foregroundMark x1="17623" y1="49689" x2="13115" y2="57764"/>
                        <a14:foregroundMark x1="13115" y1="57764" x2="14754" y2="68944"/>
                        <a14:foregroundMark x1="14754" y1="68944" x2="19672" y2="69565"/>
                        <a14:foregroundMark x1="24590" y1="50932" x2="54098" y2="35404"/>
                        <a14:foregroundMark x1="54098" y1="35404" x2="57377" y2="25466"/>
                        <a14:foregroundMark x1="57377" y1="25466" x2="53689" y2="16770"/>
                        <a14:foregroundMark x1="53689" y1="16770" x2="33607" y2="13665"/>
                        <a14:foregroundMark x1="33607" y1="13665" x2="28689" y2="19255"/>
                        <a14:foregroundMark x1="28689" y1="19255" x2="42213" y2="8075"/>
                        <a14:foregroundMark x1="42213" y1="8075" x2="51639" y2="3727"/>
                        <a14:foregroundMark x1="51639" y1="3727" x2="61066" y2="3727"/>
                        <a14:foregroundMark x1="61066" y1="3727" x2="70082" y2="21118"/>
                        <a14:foregroundMark x1="70082" y1="21118" x2="75820" y2="43478"/>
                        <a14:foregroundMark x1="75820" y1="43478" x2="71311" y2="31677"/>
                        <a14:foregroundMark x1="71311" y1="31677" x2="68033" y2="66460"/>
                        <a14:foregroundMark x1="68033" y1="66460" x2="76230" y2="67702"/>
                        <a14:foregroundMark x1="76230" y1="67702" x2="77869" y2="52174"/>
                        <a14:foregroundMark x1="77869" y1="52174" x2="77869" y2="73292"/>
                        <a14:foregroundMark x1="77869" y1="73292" x2="88525" y2="75776"/>
                        <a14:foregroundMark x1="88525" y1="75776" x2="79918" y2="65217"/>
                        <a14:foregroundMark x1="79918" y1="65217" x2="65574" y2="88199"/>
                        <a14:foregroundMark x1="65574" y1="88199" x2="76639" y2="89441"/>
                        <a14:foregroundMark x1="76639" y1="89441" x2="81148" y2="80124"/>
                        <a14:foregroundMark x1="81148" y1="80124" x2="72131" y2="67702"/>
                        <a14:foregroundMark x1="72131" y1="67702" x2="54098" y2="65839"/>
                        <a14:foregroundMark x1="54098" y1="65839" x2="38115" y2="73292"/>
                        <a14:foregroundMark x1="38115" y1="73292" x2="44262" y2="70186"/>
                        <a14:foregroundMark x1="44262" y1="70186" x2="31557" y2="63354"/>
                        <a14:foregroundMark x1="31557" y1="63354" x2="22951" y2="70807"/>
                        <a14:foregroundMark x1="22951" y1="70807" x2="17623" y2="79503"/>
                        <a14:foregroundMark x1="17623" y1="79503" x2="23770" y2="85093"/>
                        <a14:foregroundMark x1="23770" y1="85093" x2="38525" y2="86335"/>
                        <a14:foregroundMark x1="38525" y1="86335" x2="49180" y2="81988"/>
                        <a14:foregroundMark x1="49180" y1="81988" x2="54918" y2="73292"/>
                        <a14:foregroundMark x1="54918" y1="73292" x2="54508" y2="64596"/>
                        <a14:foregroundMark x1="54508" y1="64596" x2="27459" y2="59627"/>
                        <a14:foregroundMark x1="27459" y1="59627" x2="22131" y2="65217"/>
                        <a14:foregroundMark x1="22131" y1="65217" x2="23770" y2="75776"/>
                        <a14:foregroundMark x1="23770" y1="75776" x2="37295" y2="83230"/>
                        <a14:foregroundMark x1="37295" y1="83230" x2="54098" y2="81988"/>
                        <a14:foregroundMark x1="54098" y1="81988" x2="65164" y2="74534"/>
                        <a14:foregroundMark x1="65164" y1="74534" x2="54918" y2="60248"/>
                        <a14:foregroundMark x1="54918" y1="60248" x2="40984" y2="61491"/>
                        <a14:foregroundMark x1="40984" y1="61491" x2="31967" y2="72050"/>
                        <a14:foregroundMark x1="31967" y1="72050" x2="29098" y2="85714"/>
                        <a14:foregroundMark x1="29098" y1="85714" x2="34836" y2="90683"/>
                        <a14:foregroundMark x1="34836" y1="90683" x2="48361" y2="89441"/>
                        <a14:foregroundMark x1="48361" y1="89441" x2="58197" y2="84472"/>
                        <a14:foregroundMark x1="58197" y1="84472" x2="59836" y2="81366"/>
                        <a14:foregroundMark x1="25410" y1="42236" x2="18443" y2="41615"/>
                        <a14:foregroundMark x1="18443" y1="41615" x2="12295" y2="44720"/>
                        <a14:foregroundMark x1="12295" y1="44720" x2="8607" y2="52174"/>
                        <a14:foregroundMark x1="8607" y1="52174" x2="7787" y2="57764"/>
                        <a14:foregroundMark x1="17213" y1="37888" x2="11066" y2="42236"/>
                        <a14:foregroundMark x1="11066" y1="42236" x2="5328" y2="59006"/>
                        <a14:foregroundMark x1="5328" y1="59006" x2="7377" y2="64596"/>
                        <a14:foregroundMark x1="22951" y1="38509" x2="34426" y2="44099"/>
                        <a14:foregroundMark x1="33197" y1="34783" x2="20492" y2="37888"/>
                        <a14:foregroundMark x1="7787" y1="52795" x2="6148" y2="61491"/>
                        <a14:foregroundMark x1="6148" y1="61491" x2="6557" y2="73913"/>
                        <a14:foregroundMark x1="6557" y1="73913" x2="13115" y2="83230"/>
                        <a14:foregroundMark x1="13115" y1="83230" x2="25000" y2="84472"/>
                        <a14:foregroundMark x1="3689" y1="55280" x2="1230" y2="63975"/>
                        <a14:foregroundMark x1="1230" y1="63975" x2="5328" y2="81988"/>
                        <a14:foregroundMark x1="5328" y1="81988" x2="10246" y2="88820"/>
                        <a14:foregroundMark x1="10246" y1="88820" x2="22541" y2="96273"/>
                        <a14:foregroundMark x1="22541" y1="96273" x2="68033" y2="97516"/>
                        <a14:foregroundMark x1="68033" y1="97516" x2="80328" y2="95031"/>
                        <a14:foregroundMark x1="80328" y1="95031" x2="86066" y2="91925"/>
                        <a14:foregroundMark x1="86066" y1="91925" x2="93852" y2="75776"/>
                        <a14:foregroundMark x1="93852" y1="75776" x2="95902" y2="64596"/>
                        <a14:foregroundMark x1="95902" y1="64596" x2="93852" y2="52795"/>
                        <a14:foregroundMark x1="93852" y1="52795" x2="89754" y2="45963"/>
                        <a14:foregroundMark x1="89754" y1="45963" x2="75820" y2="36025"/>
                        <a14:foregroundMark x1="75820" y1="36025" x2="52459" y2="5590"/>
                        <a14:foregroundMark x1="52459" y1="5590" x2="46311" y2="4348"/>
                        <a14:foregroundMark x1="46311" y1="4348" x2="41803" y2="5590"/>
                        <a14:foregroundMark x1="15984" y1="88199" x2="20082" y2="95652"/>
                        <a14:foregroundMark x1="20082" y1="95652" x2="32377" y2="96273"/>
                        <a14:foregroundMark x1="32377" y1="96273" x2="39754" y2="95652"/>
                        <a14:foregroundMark x1="86475" y1="85093" x2="91803" y2="80124"/>
                        <a14:foregroundMark x1="91803" y1="80124" x2="94672" y2="68944"/>
                        <a14:foregroundMark x1="94672" y1="68944" x2="92623" y2="57143"/>
                        <a14:foregroundMark x1="92623" y1="57143" x2="90984" y2="65839"/>
                        <a14:foregroundMark x1="90984" y1="65839" x2="93033" y2="60870"/>
                        <a14:foregroundMark x1="96721" y1="57764" x2="96721" y2="67702"/>
                        <a14:foregroundMark x1="96721" y1="67702" x2="96721" y2="67081"/>
                        <a14:foregroundMark x1="410" y1="60248" x2="820" y2="63354"/>
                        <a14:foregroundMark x1="820" y1="59006" x2="820" y2="6708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173064" y="2189539"/>
            <a:ext cx="1375477" cy="911119"/>
          </a:xfrm>
          <a:prstGeom prst="rect">
            <a:avLst/>
          </a:prstGeom>
          <a:noFill/>
        </p:spPr>
      </p:pic>
      <p:sp>
        <p:nvSpPr>
          <p:cNvPr id="34" name="직사각형 33">
            <a:extLst>
              <a:ext uri="{FF2B5EF4-FFF2-40B4-BE49-F238E27FC236}">
                <a16:creationId xmlns:a16="http://schemas.microsoft.com/office/drawing/2014/main" id="{BDBDEC6C-6209-48D0-8783-0B0574CDF5E6}"/>
              </a:ext>
            </a:extLst>
          </p:cNvPr>
          <p:cNvSpPr/>
          <p:nvPr/>
        </p:nvSpPr>
        <p:spPr>
          <a:xfrm>
            <a:off x="1074603" y="1142025"/>
            <a:ext cx="3953094" cy="2418870"/>
          </a:xfrm>
          <a:prstGeom prst="rect">
            <a:avLst/>
          </a:prstGeom>
          <a:noFill/>
          <a:ln w="50800">
            <a:solidFill>
              <a:srgbClr val="BE52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36" name="Picture 2079" descr="C:/Users/rlatj/AppData/Roaming/PolarisOffice/ETemp/996_56702976/image8.png">
            <a:extLst>
              <a:ext uri="{FF2B5EF4-FFF2-40B4-BE49-F238E27FC236}">
                <a16:creationId xmlns:a16="http://schemas.microsoft.com/office/drawing/2014/main" id="{DBD63690-345F-4D1D-B18A-58DB5BE9E9E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000" b="90000" l="4000" r="96500">
                        <a14:foregroundMark x1="72000" y1="33500" x2="68500" y2="28500"/>
                        <a14:foregroundMark x1="50500" y1="22500" x2="50500" y2="22500"/>
                        <a14:foregroundMark x1="91500" y1="38500" x2="85000" y2="31500"/>
                        <a14:foregroundMark x1="85000" y1="31500" x2="80500" y2="38500"/>
                        <a14:foregroundMark x1="92500" y1="40000" x2="92500" y2="40000"/>
                        <a14:foregroundMark x1="96500" y1="40500" x2="96500" y2="40500"/>
                        <a14:foregroundMark x1="86500" y1="36500" x2="74000" y2="37000"/>
                        <a14:foregroundMark x1="79000" y1="32500" x2="78000" y2="41000"/>
                        <a14:foregroundMark x1="81000" y1="34000" x2="80000" y2="39000"/>
                        <a14:foregroundMark x1="76000" y1="37000" x2="74000" y2="41000"/>
                        <a14:foregroundMark x1="67000" y1="27500" x2="54500" y2="35000"/>
                        <a14:foregroundMark x1="54500" y1="35000" x2="53000" y2="37500"/>
                        <a14:foregroundMark x1="60500" y1="29500" x2="38000" y2="55500"/>
                        <a14:foregroundMark x1="38000" y1="55500" x2="38000" y2="55500"/>
                        <a14:foregroundMark x1="8500" y1="70000" x2="8500" y2="70000"/>
                        <a14:foregroundMark x1="4000" y1="69500" x2="4000" y2="69500"/>
                        <a14:foregroundMark x1="35000" y1="8000" x2="35000" y2="8000"/>
                        <a14:foregroundMark x1="71000" y1="36500" x2="70500" y2="43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6995" y="2041725"/>
            <a:ext cx="1171822" cy="1169779"/>
          </a:xfrm>
          <a:prstGeom prst="rect">
            <a:avLst/>
          </a:prstGeom>
          <a:noFill/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5F337E5F-8A50-4980-BB9E-CF80D1F31858}"/>
              </a:ext>
            </a:extLst>
          </p:cNvPr>
          <p:cNvSpPr txBox="1"/>
          <p:nvPr/>
        </p:nvSpPr>
        <p:spPr>
          <a:xfrm>
            <a:off x="2115046" y="1283705"/>
            <a:ext cx="1872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BE5262"/>
                </a:solidFill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Framework</a:t>
            </a:r>
            <a:endParaRPr lang="ko-KR" altLang="en-US" sz="2400" b="1" dirty="0">
              <a:solidFill>
                <a:srgbClr val="BE5262"/>
              </a:solidFill>
              <a:latin typeface="인터파크고딕 B" panose="02000000000000000000" pitchFamily="2" charset="-127"/>
              <a:ea typeface="인터파크고딕 B" panose="02000000000000000000" pitchFamily="2" charset="-127"/>
            </a:endParaRPr>
          </a:p>
        </p:txBody>
      </p:sp>
      <p:pic>
        <p:nvPicPr>
          <p:cNvPr id="63" name="Picture 2" descr="github에 대한 이미지 검색결과">
            <a:extLst>
              <a:ext uri="{FF2B5EF4-FFF2-40B4-BE49-F238E27FC236}">
                <a16:creationId xmlns:a16="http://schemas.microsoft.com/office/drawing/2014/main" id="{823759DB-B559-4F04-A1FA-D8BC2D0428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7754" y="1997737"/>
            <a:ext cx="1170093" cy="1170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그림 63">
            <a:extLst>
              <a:ext uri="{FF2B5EF4-FFF2-40B4-BE49-F238E27FC236}">
                <a16:creationId xmlns:a16="http://schemas.microsoft.com/office/drawing/2014/main" id="{33A0298E-42F6-41D8-9413-D2CEC90FF5D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0529" y="2080368"/>
            <a:ext cx="1858640" cy="764486"/>
          </a:xfrm>
          <a:prstGeom prst="rect">
            <a:avLst/>
          </a:prstGeom>
        </p:spPr>
      </p:pic>
      <p:pic>
        <p:nvPicPr>
          <p:cNvPr id="65" name="그림 64" descr="C:/Users/rlatj/AppData/Roaming/PolarisOffice/ETemp/996_56702976/image21.png">
            <a:extLst>
              <a:ext uri="{FF2B5EF4-FFF2-40B4-BE49-F238E27FC236}">
                <a16:creationId xmlns:a16="http://schemas.microsoft.com/office/drawing/2014/main" id="{25B1D383-A10D-47EA-BECC-621DE118012F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529135" y="4867463"/>
            <a:ext cx="1171822" cy="1143190"/>
          </a:xfrm>
          <a:prstGeom prst="rect">
            <a:avLst/>
          </a:prstGeom>
          <a:noFill/>
        </p:spPr>
      </p:pic>
      <p:sp>
        <p:nvSpPr>
          <p:cNvPr id="69" name="직사각형 68">
            <a:extLst>
              <a:ext uri="{FF2B5EF4-FFF2-40B4-BE49-F238E27FC236}">
                <a16:creationId xmlns:a16="http://schemas.microsoft.com/office/drawing/2014/main" id="{068054F1-E955-4CE5-ADD9-FFBCAB27B96B}"/>
              </a:ext>
            </a:extLst>
          </p:cNvPr>
          <p:cNvSpPr/>
          <p:nvPr/>
        </p:nvSpPr>
        <p:spPr>
          <a:xfrm>
            <a:off x="5591944" y="4005064"/>
            <a:ext cx="1628776" cy="2418870"/>
          </a:xfrm>
          <a:prstGeom prst="rect">
            <a:avLst/>
          </a:prstGeom>
          <a:noFill/>
          <a:ln w="50800">
            <a:solidFill>
              <a:srgbClr val="BE52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F18528A1-57D9-4759-9EFE-9E572D55FC83}"/>
              </a:ext>
            </a:extLst>
          </p:cNvPr>
          <p:cNvSpPr txBox="1"/>
          <p:nvPr/>
        </p:nvSpPr>
        <p:spPr>
          <a:xfrm>
            <a:off x="5994807" y="4182835"/>
            <a:ext cx="8230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BE5262"/>
                </a:solidFill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API</a:t>
            </a:r>
            <a:endParaRPr lang="ko-KR" altLang="en-US" sz="2400" b="1" dirty="0">
              <a:solidFill>
                <a:srgbClr val="BE5262"/>
              </a:solidFill>
              <a:latin typeface="인터파크고딕 B" panose="02000000000000000000" pitchFamily="2" charset="-127"/>
              <a:ea typeface="인터파크고딕 B" panose="02000000000000000000" pitchFamily="2" charset="-127"/>
            </a:endParaRPr>
          </a:p>
        </p:txBody>
      </p:sp>
      <p:pic>
        <p:nvPicPr>
          <p:cNvPr id="71" name="Picture 4133" descr="C:/Users/rlatj/AppData/Roaming/PolarisOffice/ETemp/996_56702976/image26.jpeg">
            <a:extLst>
              <a:ext uri="{FF2B5EF4-FFF2-40B4-BE49-F238E27FC236}">
                <a16:creationId xmlns:a16="http://schemas.microsoft.com/office/drawing/2014/main" id="{79410097-75A3-4584-AE03-6C6D2ADA5F03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59" r="21447"/>
          <a:stretch>
            <a:fillRect/>
          </a:stretch>
        </p:blipFill>
        <p:spPr bwMode="auto">
          <a:xfrm>
            <a:off x="5809937" y="4923954"/>
            <a:ext cx="1192787" cy="1089276"/>
          </a:xfrm>
          <a:prstGeom prst="rect">
            <a:avLst/>
          </a:prstGeom>
          <a:noFill/>
        </p:spPr>
      </p:pic>
      <p:pic>
        <p:nvPicPr>
          <p:cNvPr id="73" name="그림 72" descr="C:/Users/rlatj/AppData/Roaming/PolarisOffice/ETemp/996_56702976/image20.png">
            <a:extLst>
              <a:ext uri="{FF2B5EF4-FFF2-40B4-BE49-F238E27FC236}">
                <a16:creationId xmlns:a16="http://schemas.microsoft.com/office/drawing/2014/main" id="{ACA3EADD-E5A0-4E1C-92DE-27172B72FA08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401343" y="4859370"/>
            <a:ext cx="1171821" cy="1151283"/>
          </a:xfrm>
          <a:prstGeom prst="rect">
            <a:avLst/>
          </a:prstGeom>
          <a:noFill/>
        </p:spPr>
      </p:pic>
      <p:sp>
        <p:nvSpPr>
          <p:cNvPr id="74" name="직사각형 73">
            <a:extLst>
              <a:ext uri="{FF2B5EF4-FFF2-40B4-BE49-F238E27FC236}">
                <a16:creationId xmlns:a16="http://schemas.microsoft.com/office/drawing/2014/main" id="{26C6D90E-96DD-4A4F-9C22-F10AEA4B4523}"/>
              </a:ext>
            </a:extLst>
          </p:cNvPr>
          <p:cNvSpPr/>
          <p:nvPr/>
        </p:nvSpPr>
        <p:spPr>
          <a:xfrm>
            <a:off x="5591944" y="1142025"/>
            <a:ext cx="3953094" cy="2418870"/>
          </a:xfrm>
          <a:prstGeom prst="rect">
            <a:avLst/>
          </a:prstGeom>
          <a:noFill/>
          <a:ln w="50800">
            <a:solidFill>
              <a:srgbClr val="BE52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8124BA60-9D3A-4507-91C9-1B9357C1AA2B}"/>
              </a:ext>
            </a:extLst>
          </p:cNvPr>
          <p:cNvSpPr txBox="1"/>
          <p:nvPr/>
        </p:nvSpPr>
        <p:spPr>
          <a:xfrm>
            <a:off x="7059422" y="1270075"/>
            <a:ext cx="10081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BE5262"/>
                </a:solidFill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Cloud</a:t>
            </a:r>
            <a:endParaRPr lang="ko-KR" altLang="en-US" sz="2400" b="1" dirty="0">
              <a:solidFill>
                <a:srgbClr val="BE5262"/>
              </a:solidFill>
              <a:latin typeface="인터파크고딕 B" panose="02000000000000000000" pitchFamily="2" charset="-127"/>
              <a:ea typeface="인터파크고딕 B" panose="02000000000000000000" pitchFamily="2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AB37C771-0AE2-45C1-8BFA-28CC513C5FEF}"/>
              </a:ext>
            </a:extLst>
          </p:cNvPr>
          <p:cNvSpPr/>
          <p:nvPr/>
        </p:nvSpPr>
        <p:spPr>
          <a:xfrm>
            <a:off x="1054545" y="4005064"/>
            <a:ext cx="3953094" cy="2418870"/>
          </a:xfrm>
          <a:prstGeom prst="rect">
            <a:avLst/>
          </a:prstGeom>
          <a:noFill/>
          <a:ln w="50800">
            <a:solidFill>
              <a:srgbClr val="BE52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00BC01C3-B2A2-4B0C-A3FD-CE84D5B202B8}"/>
              </a:ext>
            </a:extLst>
          </p:cNvPr>
          <p:cNvSpPr txBox="1"/>
          <p:nvPr/>
        </p:nvSpPr>
        <p:spPr>
          <a:xfrm>
            <a:off x="2441192" y="4180258"/>
            <a:ext cx="11725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BE5262"/>
                </a:solidFill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Design</a:t>
            </a:r>
            <a:endParaRPr lang="ko-KR" altLang="en-US" sz="2400" b="1" dirty="0">
              <a:solidFill>
                <a:srgbClr val="BE5262"/>
              </a:solidFill>
              <a:latin typeface="인터파크고딕 B" panose="02000000000000000000" pitchFamily="2" charset="-127"/>
              <a:ea typeface="인터파크고딕 B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680841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875420" y="323364"/>
            <a:ext cx="2232248" cy="369332"/>
          </a:xfrm>
        </p:spPr>
        <p:txBody>
          <a:bodyPr/>
          <a:lstStyle/>
          <a:p>
            <a:r>
              <a:rPr lang="ko-KR" altLang="en-US" dirty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개발 환경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E1A3016F-9731-44AB-A998-D68E4ED965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9696" y="1209570"/>
            <a:ext cx="5256584" cy="5302955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E3C10D98-2F63-4A0A-9ACA-97F9D978B12F}"/>
              </a:ext>
            </a:extLst>
          </p:cNvPr>
          <p:cNvSpPr/>
          <p:nvPr/>
        </p:nvSpPr>
        <p:spPr>
          <a:xfrm>
            <a:off x="335360" y="1124744"/>
            <a:ext cx="11521280" cy="5472608"/>
          </a:xfrm>
          <a:prstGeom prst="rect">
            <a:avLst/>
          </a:prstGeom>
          <a:noFill/>
          <a:ln w="50800">
            <a:solidFill>
              <a:srgbClr val="BE52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E2FB2CA1-CF7D-4EF5-B2DE-80B1400FE836}"/>
              </a:ext>
            </a:extLst>
          </p:cNvPr>
          <p:cNvGrpSpPr/>
          <p:nvPr/>
        </p:nvGrpSpPr>
        <p:grpSpPr>
          <a:xfrm>
            <a:off x="1911154" y="2276870"/>
            <a:ext cx="8856984" cy="3168353"/>
            <a:chOff x="1911154" y="2276870"/>
            <a:chExt cx="8856984" cy="3168353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FC011CD7-A7D7-4D01-B5F9-B197F3E5463A}"/>
                </a:ext>
              </a:extLst>
            </p:cNvPr>
            <p:cNvSpPr/>
            <p:nvPr/>
          </p:nvSpPr>
          <p:spPr>
            <a:xfrm>
              <a:off x="1939087" y="2276870"/>
              <a:ext cx="8097802" cy="3168353"/>
            </a:xfrm>
            <a:prstGeom prst="rect">
              <a:avLst/>
            </a:prstGeom>
            <a:solidFill>
              <a:srgbClr val="D69A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C496B6AE-D2B1-4C27-A38A-177CAEB91F53}"/>
                </a:ext>
              </a:extLst>
            </p:cNvPr>
            <p:cNvSpPr txBox="1"/>
            <p:nvPr/>
          </p:nvSpPr>
          <p:spPr>
            <a:xfrm>
              <a:off x="1911154" y="3507103"/>
              <a:ext cx="885698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dirty="0">
                  <a:latin typeface="인터파크고딕 B" panose="02000000000000000000" pitchFamily="2" charset="-127"/>
                  <a:ea typeface="인터파크고딕 B" panose="02000000000000000000" pitchFamily="2" charset="-127"/>
                </a:rPr>
                <a:t>13</a:t>
              </a:r>
              <a:r>
                <a:rPr lang="ko-KR" altLang="en-US" sz="4000" dirty="0">
                  <a:latin typeface="인터파크고딕 B" panose="02000000000000000000" pitchFamily="2" charset="-127"/>
                  <a:ea typeface="인터파크고딕 B" panose="02000000000000000000" pitchFamily="2" charset="-127"/>
                </a:rPr>
                <a:t>개의 테이블</a:t>
              </a:r>
              <a:r>
                <a:rPr lang="en-US" altLang="ko-KR" sz="4000" dirty="0">
                  <a:latin typeface="인터파크고딕 B" panose="02000000000000000000" pitchFamily="2" charset="-127"/>
                  <a:ea typeface="인터파크고딕 B" panose="02000000000000000000" pitchFamily="2" charset="-127"/>
                </a:rPr>
                <a:t>, </a:t>
              </a:r>
              <a:r>
                <a:rPr lang="ko-KR" altLang="en-US" sz="4000" dirty="0">
                  <a:latin typeface="인터파크고딕 B" panose="02000000000000000000" pitchFamily="2" charset="-127"/>
                  <a:ea typeface="인터파크고딕 B" panose="02000000000000000000" pitchFamily="2" charset="-127"/>
                </a:rPr>
                <a:t>약 </a:t>
              </a:r>
              <a:r>
                <a:rPr lang="en-US" altLang="ko-KR" sz="4000" dirty="0">
                  <a:latin typeface="인터파크고딕 B" panose="02000000000000000000" pitchFamily="2" charset="-127"/>
                  <a:ea typeface="인터파크고딕 B" panose="02000000000000000000" pitchFamily="2" charset="-127"/>
                </a:rPr>
                <a:t>180</a:t>
              </a:r>
              <a:r>
                <a:rPr lang="ko-KR" altLang="en-US" sz="4000" dirty="0">
                  <a:latin typeface="인터파크고딕 B" panose="02000000000000000000" pitchFamily="2" charset="-127"/>
                  <a:ea typeface="인터파크고딕 B" panose="02000000000000000000" pitchFamily="2" charset="-127"/>
                </a:rPr>
                <a:t>여개 변수 활용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65303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875420" y="323364"/>
            <a:ext cx="2232248" cy="369332"/>
          </a:xfrm>
        </p:spPr>
        <p:txBody>
          <a:bodyPr/>
          <a:lstStyle/>
          <a:p>
            <a:r>
              <a:rPr lang="ko-KR" altLang="en-US" dirty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세부 진행 사항</a:t>
            </a:r>
          </a:p>
        </p:txBody>
      </p:sp>
      <p:sp>
        <p:nvSpPr>
          <p:cNvPr id="4" name="화살표: 갈매기형 수장 3">
            <a:extLst>
              <a:ext uri="{FF2B5EF4-FFF2-40B4-BE49-F238E27FC236}">
                <a16:creationId xmlns:a16="http://schemas.microsoft.com/office/drawing/2014/main" id="{37135C40-5EFF-4CCA-805F-53A08F2B8FAC}"/>
              </a:ext>
            </a:extLst>
          </p:cNvPr>
          <p:cNvSpPr/>
          <p:nvPr/>
        </p:nvSpPr>
        <p:spPr>
          <a:xfrm>
            <a:off x="731403" y="1196752"/>
            <a:ext cx="2476799" cy="720080"/>
          </a:xfrm>
          <a:prstGeom prst="chevron">
            <a:avLst/>
          </a:prstGeom>
          <a:solidFill>
            <a:srgbClr val="E4BA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화살표: 갈매기형 수장 12">
            <a:extLst>
              <a:ext uri="{FF2B5EF4-FFF2-40B4-BE49-F238E27FC236}">
                <a16:creationId xmlns:a16="http://schemas.microsoft.com/office/drawing/2014/main" id="{82EE2A3E-661C-484C-93A9-22083BB01F04}"/>
              </a:ext>
            </a:extLst>
          </p:cNvPr>
          <p:cNvSpPr/>
          <p:nvPr/>
        </p:nvSpPr>
        <p:spPr>
          <a:xfrm>
            <a:off x="3552110" y="1196752"/>
            <a:ext cx="3552002" cy="720080"/>
          </a:xfrm>
          <a:prstGeom prst="chevron">
            <a:avLst/>
          </a:prstGeom>
          <a:solidFill>
            <a:srgbClr val="D69A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227DF7-EE74-4A4C-81AE-D1E63125D13C}"/>
              </a:ext>
            </a:extLst>
          </p:cNvPr>
          <p:cNvSpPr txBox="1"/>
          <p:nvPr/>
        </p:nvSpPr>
        <p:spPr>
          <a:xfrm>
            <a:off x="1286235" y="1340768"/>
            <a:ext cx="12961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1</a:t>
            </a:r>
            <a:r>
              <a:rPr lang="ko-KR" altLang="en-US" sz="24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차 회의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FD96081-1157-4A99-AA05-C73138E4D4CF}"/>
              </a:ext>
            </a:extLst>
          </p:cNvPr>
          <p:cNvSpPr txBox="1"/>
          <p:nvPr/>
        </p:nvSpPr>
        <p:spPr>
          <a:xfrm>
            <a:off x="4020161" y="1340768"/>
            <a:ext cx="15630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2</a:t>
            </a:r>
            <a:r>
              <a:rPr lang="ko-KR" altLang="en-US" sz="24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차 회의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C1B369-48FA-4556-95EE-14E6BCF3ACA6}"/>
              </a:ext>
            </a:extLst>
          </p:cNvPr>
          <p:cNvSpPr txBox="1"/>
          <p:nvPr/>
        </p:nvSpPr>
        <p:spPr>
          <a:xfrm>
            <a:off x="703820" y="2060848"/>
            <a:ext cx="246097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3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1. </a:t>
            </a:r>
            <a:r>
              <a:rPr lang="ko-KR" altLang="en-US" dirty="0">
                <a:solidFill>
                  <a:schemeClr val="accent3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주제선정 및 벤치마킹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accent3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2. Team</a:t>
            </a:r>
            <a:r>
              <a:rPr lang="ko-KR" altLang="en-US" dirty="0">
                <a:solidFill>
                  <a:schemeClr val="accent3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명 선정</a:t>
            </a:r>
            <a:endParaRPr lang="en-US" altLang="ko-KR" dirty="0">
              <a:solidFill>
                <a:schemeClr val="accent3"/>
              </a:solidFill>
              <a:latin typeface="인터파크고딕 L" panose="02000000000000000000" pitchFamily="2" charset="-127"/>
              <a:ea typeface="인터파크고딕 L" panose="020000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accent3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3. </a:t>
            </a:r>
            <a:r>
              <a:rPr lang="ko-KR" altLang="en-US" dirty="0">
                <a:solidFill>
                  <a:schemeClr val="accent3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기능 구상 및 </a:t>
            </a:r>
            <a:endParaRPr lang="en-US" altLang="ko-KR" dirty="0">
              <a:solidFill>
                <a:schemeClr val="accent3"/>
              </a:solidFill>
              <a:latin typeface="인터파크고딕 L" panose="02000000000000000000" pitchFamily="2" charset="-127"/>
              <a:ea typeface="인터파크고딕 L" panose="02000000000000000000" pitchFamily="2" charset="-127"/>
            </a:endParaRPr>
          </a:p>
          <a:p>
            <a:r>
              <a:rPr lang="en-US" altLang="ko-KR" dirty="0">
                <a:solidFill>
                  <a:schemeClr val="accent3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    </a:t>
            </a:r>
            <a:r>
              <a:rPr lang="ko-KR" altLang="en-US" dirty="0">
                <a:solidFill>
                  <a:schemeClr val="accent3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데이터 수집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D0DD353-7B90-4826-874D-7158668E6C2C}"/>
              </a:ext>
            </a:extLst>
          </p:cNvPr>
          <p:cNvSpPr txBox="1"/>
          <p:nvPr/>
        </p:nvSpPr>
        <p:spPr>
          <a:xfrm>
            <a:off x="3552110" y="2060848"/>
            <a:ext cx="24609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>
                <a:solidFill>
                  <a:schemeClr val="accent3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이름선정 및</a:t>
            </a:r>
            <a:endParaRPr lang="en-US" altLang="ko-KR" dirty="0">
              <a:solidFill>
                <a:schemeClr val="accent3"/>
              </a:solidFill>
              <a:latin typeface="인터파크고딕 L" panose="02000000000000000000" pitchFamily="2" charset="-127"/>
              <a:ea typeface="인터파크고딕 L" panose="02000000000000000000" pitchFamily="2" charset="-127"/>
            </a:endParaRPr>
          </a:p>
          <a:p>
            <a:br>
              <a:rPr lang="en-US" altLang="ko-KR" dirty="0">
                <a:solidFill>
                  <a:schemeClr val="accent3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</a:br>
            <a:r>
              <a:rPr lang="en-US" altLang="ko-KR" dirty="0">
                <a:solidFill>
                  <a:schemeClr val="accent3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   </a:t>
            </a:r>
            <a:endParaRPr lang="ko-KR" altLang="en-US" dirty="0">
              <a:solidFill>
                <a:schemeClr val="accent3"/>
              </a:solidFill>
              <a:latin typeface="인터파크고딕 L" panose="02000000000000000000" pitchFamily="2" charset="-127"/>
              <a:ea typeface="인터파크고딕 L" panose="02000000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D36EF1C-9E1E-4CA8-8690-FE7EE24DEC93}"/>
              </a:ext>
            </a:extLst>
          </p:cNvPr>
          <p:cNvSpPr txBox="1"/>
          <p:nvPr/>
        </p:nvSpPr>
        <p:spPr>
          <a:xfrm>
            <a:off x="3687471" y="2503875"/>
            <a:ext cx="2408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accent3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기능세부사항 구상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5F07B0C-62A3-44AB-8A53-8635436707B6}"/>
              </a:ext>
            </a:extLst>
          </p:cNvPr>
          <p:cNvSpPr/>
          <p:nvPr/>
        </p:nvSpPr>
        <p:spPr>
          <a:xfrm>
            <a:off x="6096000" y="1196752"/>
            <a:ext cx="4452103" cy="5328592"/>
          </a:xfrm>
          <a:prstGeom prst="rect">
            <a:avLst/>
          </a:prstGeom>
          <a:solidFill>
            <a:srgbClr val="D69A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36EA6A4-B9A2-473F-AA28-B0988F7EAA90}"/>
              </a:ext>
            </a:extLst>
          </p:cNvPr>
          <p:cNvSpPr txBox="1"/>
          <p:nvPr/>
        </p:nvSpPr>
        <p:spPr>
          <a:xfrm>
            <a:off x="7344749" y="1395587"/>
            <a:ext cx="23393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Front-end</a:t>
            </a:r>
            <a:endParaRPr lang="ko-KR" altLang="en-US" sz="3200" dirty="0">
              <a:latin typeface="인터파크고딕 L" panose="02000000000000000000" pitchFamily="2" charset="-127"/>
              <a:ea typeface="인터파크고딕 L" panose="02000000000000000000" pitchFamily="2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FF0D59F-CEFC-42A8-AB92-4DD9A4DA6FB4}"/>
              </a:ext>
            </a:extLst>
          </p:cNvPr>
          <p:cNvSpPr txBox="1"/>
          <p:nvPr/>
        </p:nvSpPr>
        <p:spPr>
          <a:xfrm>
            <a:off x="6608786" y="2060848"/>
            <a:ext cx="4122158" cy="1750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US" altLang="ko-KR" sz="2800" dirty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UI </a:t>
            </a:r>
            <a:r>
              <a:rPr lang="ko-KR" altLang="en-US" sz="2800" dirty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도안 작성</a:t>
            </a:r>
            <a:endParaRPr lang="en-US" altLang="ko-KR" sz="2800" dirty="0">
              <a:latin typeface="인터파크고딕 L" panose="02000000000000000000" pitchFamily="2" charset="-127"/>
              <a:ea typeface="인터파크고딕 L" panose="02000000000000000000" pitchFamily="2" charset="-127"/>
            </a:endParaRP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en-US" altLang="ko-KR" sz="2800" dirty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Bootstrap </a:t>
            </a:r>
            <a:r>
              <a:rPr lang="ko-KR" altLang="en-US" sz="2800" dirty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선정</a:t>
            </a:r>
            <a:endParaRPr lang="en-US" altLang="ko-KR" sz="2800" dirty="0">
              <a:latin typeface="인터파크고딕 L" panose="02000000000000000000" pitchFamily="2" charset="-127"/>
              <a:ea typeface="인터파크고딕 L" panose="02000000000000000000" pitchFamily="2" charset="-127"/>
            </a:endParaRP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en-US" altLang="ko-KR" sz="2800" dirty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UI </a:t>
            </a:r>
            <a:r>
              <a:rPr lang="ko-KR" altLang="en-US" sz="2800" dirty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프로토타입 제작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B404B70-B839-4192-A19C-3A7A23AAF674}"/>
              </a:ext>
            </a:extLst>
          </p:cNvPr>
          <p:cNvSpPr txBox="1"/>
          <p:nvPr/>
        </p:nvSpPr>
        <p:spPr>
          <a:xfrm>
            <a:off x="7344749" y="4033958"/>
            <a:ext cx="23393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Back-end</a:t>
            </a:r>
            <a:endParaRPr lang="ko-KR" altLang="en-US" sz="3200" dirty="0">
              <a:latin typeface="인터파크고딕 L" panose="02000000000000000000" pitchFamily="2" charset="-127"/>
              <a:ea typeface="인터파크고딕 L" panose="02000000000000000000" pitchFamily="2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62A944A-E093-4FFB-AD08-DFAF6F91AC99}"/>
              </a:ext>
            </a:extLst>
          </p:cNvPr>
          <p:cNvSpPr txBox="1"/>
          <p:nvPr/>
        </p:nvSpPr>
        <p:spPr>
          <a:xfrm>
            <a:off x="6608786" y="4702792"/>
            <a:ext cx="4122158" cy="1750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ko-KR" altLang="en-US" sz="2800" dirty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활용기술 논의 및</a:t>
            </a:r>
            <a:endParaRPr lang="en-US" altLang="ko-KR" sz="2800" dirty="0">
              <a:latin typeface="인터파크고딕 L" panose="02000000000000000000" pitchFamily="2" charset="-127"/>
              <a:ea typeface="인터파크고딕 L" panose="020000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800" dirty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     DB</a:t>
            </a:r>
            <a:r>
              <a:rPr lang="ko-KR" altLang="en-US" sz="2800" dirty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구상</a:t>
            </a:r>
            <a:endParaRPr lang="en-US" altLang="ko-KR" sz="2800" dirty="0">
              <a:latin typeface="인터파크고딕 L" panose="02000000000000000000" pitchFamily="2" charset="-127"/>
              <a:ea typeface="인터파크고딕 L" panose="020000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800" dirty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2.  DB </a:t>
            </a:r>
            <a:r>
              <a:rPr lang="ko-KR" altLang="en-US" sz="2800" dirty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타당성 검사</a:t>
            </a:r>
            <a:endParaRPr lang="en-US" altLang="ko-KR" sz="2800" dirty="0">
              <a:latin typeface="인터파크고딕 L" panose="02000000000000000000" pitchFamily="2" charset="-127"/>
              <a:ea typeface="인터파크고딕 L" panose="02000000000000000000" pitchFamily="2" charset="-127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FA1CBA95-1D24-41A0-9007-24AD70767407}"/>
              </a:ext>
            </a:extLst>
          </p:cNvPr>
          <p:cNvCxnSpPr>
            <a:cxnSpLocks/>
            <a:stCxn id="8" idx="1"/>
            <a:endCxn id="8" idx="3"/>
          </p:cNvCxnSpPr>
          <p:nvPr/>
        </p:nvCxnSpPr>
        <p:spPr>
          <a:xfrm>
            <a:off x="6096000" y="3861048"/>
            <a:ext cx="445210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62898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그룹 41">
            <a:extLst>
              <a:ext uri="{FF2B5EF4-FFF2-40B4-BE49-F238E27FC236}">
                <a16:creationId xmlns:a16="http://schemas.microsoft.com/office/drawing/2014/main" id="{4FE46D7F-5C09-4E2B-AF81-44A8695D500C}"/>
              </a:ext>
            </a:extLst>
          </p:cNvPr>
          <p:cNvGrpSpPr/>
          <p:nvPr/>
        </p:nvGrpSpPr>
        <p:grpSpPr>
          <a:xfrm>
            <a:off x="2999656" y="1212904"/>
            <a:ext cx="4312448" cy="5328592"/>
            <a:chOff x="3561786" y="1196544"/>
            <a:chExt cx="4312448" cy="5328592"/>
          </a:xfrm>
        </p:grpSpPr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DEB24E7A-BF5B-44F4-A0F4-CF31621FB988}"/>
                </a:ext>
              </a:extLst>
            </p:cNvPr>
            <p:cNvSpPr/>
            <p:nvPr/>
          </p:nvSpPr>
          <p:spPr>
            <a:xfrm>
              <a:off x="3561786" y="1196544"/>
              <a:ext cx="3830358" cy="5328592"/>
            </a:xfrm>
            <a:prstGeom prst="rect">
              <a:avLst/>
            </a:prstGeom>
            <a:solidFill>
              <a:srgbClr val="CA7C9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F8F7412-6040-4AD6-B65D-259D087FCB07}"/>
                </a:ext>
              </a:extLst>
            </p:cNvPr>
            <p:cNvSpPr txBox="1"/>
            <p:nvPr/>
          </p:nvSpPr>
          <p:spPr>
            <a:xfrm>
              <a:off x="4488039" y="1395379"/>
              <a:ext cx="230325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latin typeface="인터파크고딕 L" panose="02000000000000000000" pitchFamily="2" charset="-127"/>
                  <a:ea typeface="인터파크고딕 L" panose="02000000000000000000" pitchFamily="2" charset="-127"/>
                </a:rPr>
                <a:t>Front-end</a:t>
              </a:r>
              <a:endParaRPr lang="ko-KR" altLang="en-US" sz="3200" dirty="0">
                <a:latin typeface="인터파크고딕 L" panose="02000000000000000000" pitchFamily="2" charset="-127"/>
                <a:ea typeface="인터파크고딕 L" panose="02000000000000000000" pitchFamily="2" charset="-127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FE80DD2-6312-47BF-98FE-E0FB7ABADA47}"/>
                </a:ext>
              </a:extLst>
            </p:cNvPr>
            <p:cNvSpPr txBox="1"/>
            <p:nvPr/>
          </p:nvSpPr>
          <p:spPr>
            <a:xfrm>
              <a:off x="3752076" y="2060640"/>
              <a:ext cx="412215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514350" indent="-514350">
                <a:buAutoNum type="arabicPeriod"/>
              </a:pPr>
              <a:r>
                <a:rPr lang="en-US" altLang="ko-KR" sz="2800" dirty="0">
                  <a:latin typeface="인터파크고딕 L" panose="02000000000000000000" pitchFamily="2" charset="-127"/>
                  <a:ea typeface="인터파크고딕 L" panose="02000000000000000000" pitchFamily="2" charset="-127"/>
                </a:rPr>
                <a:t>Ver 0.1 </a:t>
              </a:r>
              <a:r>
                <a:rPr lang="ko-KR" altLang="en-US" sz="2800" dirty="0">
                  <a:latin typeface="인터파크고딕 L" panose="02000000000000000000" pitchFamily="2" charset="-127"/>
                  <a:ea typeface="인터파크고딕 L" panose="02000000000000000000" pitchFamily="2" charset="-127"/>
                </a:rPr>
                <a:t>제작 완료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2763446E-258F-4A0D-8A36-E3AB177D9A10}"/>
                </a:ext>
              </a:extLst>
            </p:cNvPr>
            <p:cNvSpPr txBox="1"/>
            <p:nvPr/>
          </p:nvSpPr>
          <p:spPr>
            <a:xfrm>
              <a:off x="4488039" y="4033750"/>
              <a:ext cx="233934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latin typeface="인터파크고딕 L" panose="02000000000000000000" pitchFamily="2" charset="-127"/>
                  <a:ea typeface="인터파크고딕 L" panose="02000000000000000000" pitchFamily="2" charset="-127"/>
                </a:rPr>
                <a:t>Back-end</a:t>
              </a:r>
              <a:endParaRPr lang="ko-KR" altLang="en-US" sz="3200" dirty="0">
                <a:latin typeface="인터파크고딕 L" panose="02000000000000000000" pitchFamily="2" charset="-127"/>
                <a:ea typeface="인터파크고딕 L" panose="02000000000000000000" pitchFamily="2" charset="-127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C2464D91-00BA-4FBF-9E41-EB6D5A313F21}"/>
                </a:ext>
              </a:extLst>
            </p:cNvPr>
            <p:cNvSpPr txBox="1"/>
            <p:nvPr/>
          </p:nvSpPr>
          <p:spPr>
            <a:xfrm>
              <a:off x="3752076" y="4702584"/>
              <a:ext cx="4122158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514350" indent="-514350">
                <a:buAutoNum type="arabicPeriod"/>
              </a:pPr>
              <a:r>
                <a:rPr lang="en-US" altLang="ko-KR" sz="2800" dirty="0">
                  <a:latin typeface="인터파크고딕 L" panose="02000000000000000000" pitchFamily="2" charset="-127"/>
                  <a:ea typeface="인터파크고딕 L" panose="02000000000000000000" pitchFamily="2" charset="-127"/>
                </a:rPr>
                <a:t>SQL</a:t>
              </a:r>
              <a:r>
                <a:rPr lang="ko-KR" altLang="en-US" sz="2800" dirty="0">
                  <a:latin typeface="인터파크고딕 L" panose="02000000000000000000" pitchFamily="2" charset="-127"/>
                  <a:ea typeface="인터파크고딕 L" panose="02000000000000000000" pitchFamily="2" charset="-127"/>
                </a:rPr>
                <a:t>쿼리 적용</a:t>
              </a:r>
              <a:r>
                <a:rPr lang="en-US" altLang="ko-KR" sz="2800" dirty="0">
                  <a:latin typeface="인터파크고딕 L" panose="02000000000000000000" pitchFamily="2" charset="-127"/>
                  <a:ea typeface="인터파크고딕 L" panose="02000000000000000000" pitchFamily="2" charset="-127"/>
                </a:rPr>
                <a:t> </a:t>
              </a:r>
              <a:r>
                <a:rPr lang="ko-KR" altLang="en-US" sz="2800" dirty="0">
                  <a:latin typeface="인터파크고딕 L" panose="02000000000000000000" pitchFamily="2" charset="-127"/>
                  <a:ea typeface="인터파크고딕 L" panose="02000000000000000000" pitchFamily="2" charset="-127"/>
                </a:rPr>
                <a:t>및</a:t>
              </a:r>
              <a:endParaRPr lang="en-US" altLang="ko-KR" sz="2800" dirty="0">
                <a:latin typeface="인터파크고딕 L" panose="02000000000000000000" pitchFamily="2" charset="-127"/>
                <a:ea typeface="인터파크고딕 L" panose="02000000000000000000" pitchFamily="2" charset="-127"/>
              </a:endParaRPr>
            </a:p>
            <a:p>
              <a:r>
                <a:rPr lang="en-US" altLang="ko-KR" sz="2800" dirty="0">
                  <a:latin typeface="인터파크고딕 L" panose="02000000000000000000" pitchFamily="2" charset="-127"/>
                  <a:ea typeface="인터파크고딕 L" panose="02000000000000000000" pitchFamily="2" charset="-127"/>
                </a:rPr>
                <a:t>     </a:t>
              </a:r>
              <a:r>
                <a:rPr lang="ko-KR" altLang="en-US" sz="2800" dirty="0">
                  <a:latin typeface="인터파크고딕 L" panose="02000000000000000000" pitchFamily="2" charset="-127"/>
                  <a:ea typeface="인터파크고딕 L" panose="02000000000000000000" pitchFamily="2" charset="-127"/>
                </a:rPr>
                <a:t>알고리즘 설계</a:t>
              </a:r>
              <a:endParaRPr lang="en-US" altLang="ko-KR" sz="2800" dirty="0">
                <a:latin typeface="인터파크고딕 L" panose="02000000000000000000" pitchFamily="2" charset="-127"/>
                <a:ea typeface="인터파크고딕 L" panose="02000000000000000000" pitchFamily="2" charset="-127"/>
              </a:endParaRPr>
            </a:p>
          </p:txBody>
        </p:sp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617A5B83-08A2-4586-8F8B-96935878F9D9}"/>
                </a:ext>
              </a:extLst>
            </p:cNvPr>
            <p:cNvCxnSpPr>
              <a:cxnSpLocks/>
              <a:stCxn id="43" idx="1"/>
              <a:endCxn id="43" idx="3"/>
            </p:cNvCxnSpPr>
            <p:nvPr/>
          </p:nvCxnSpPr>
          <p:spPr>
            <a:xfrm>
              <a:off x="3561786" y="3860840"/>
              <a:ext cx="383035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875420" y="323364"/>
            <a:ext cx="2232248" cy="369332"/>
          </a:xfrm>
        </p:spPr>
        <p:txBody>
          <a:bodyPr/>
          <a:lstStyle/>
          <a:p>
            <a:r>
              <a:rPr lang="ko-KR" altLang="en-US" dirty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세부 진행 사항</a:t>
            </a:r>
          </a:p>
        </p:txBody>
      </p:sp>
      <p:sp>
        <p:nvSpPr>
          <p:cNvPr id="13" name="화살표: 갈매기형 수장 12">
            <a:extLst>
              <a:ext uri="{FF2B5EF4-FFF2-40B4-BE49-F238E27FC236}">
                <a16:creationId xmlns:a16="http://schemas.microsoft.com/office/drawing/2014/main" id="{82EE2A3E-661C-484C-93A9-22083BB01F04}"/>
              </a:ext>
            </a:extLst>
          </p:cNvPr>
          <p:cNvSpPr/>
          <p:nvPr/>
        </p:nvSpPr>
        <p:spPr>
          <a:xfrm>
            <a:off x="695400" y="1196544"/>
            <a:ext cx="3552002" cy="720080"/>
          </a:xfrm>
          <a:prstGeom prst="chevron">
            <a:avLst/>
          </a:prstGeom>
          <a:solidFill>
            <a:srgbClr val="CA7C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227DF7-EE74-4A4C-81AE-D1E63125D13C}"/>
              </a:ext>
            </a:extLst>
          </p:cNvPr>
          <p:cNvSpPr txBox="1"/>
          <p:nvPr/>
        </p:nvSpPr>
        <p:spPr>
          <a:xfrm>
            <a:off x="1122561" y="1331268"/>
            <a:ext cx="14665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3</a:t>
            </a:r>
            <a:r>
              <a:rPr lang="ko-KR" altLang="en-US" sz="24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차 회의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D0DD353-7B90-4826-874D-7158668E6C2C}"/>
              </a:ext>
            </a:extLst>
          </p:cNvPr>
          <p:cNvSpPr txBox="1"/>
          <p:nvPr/>
        </p:nvSpPr>
        <p:spPr>
          <a:xfrm>
            <a:off x="695401" y="2060640"/>
            <a:ext cx="2232248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>
                <a:solidFill>
                  <a:schemeClr val="accent3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프로젝트 방향성</a:t>
            </a:r>
            <a:endParaRPr lang="en-US" altLang="ko-KR" dirty="0">
              <a:solidFill>
                <a:schemeClr val="accent3"/>
              </a:solidFill>
              <a:latin typeface="인터파크고딕 L" panose="02000000000000000000" pitchFamily="2" charset="-127"/>
              <a:ea typeface="인터파크고딕 L" panose="02000000000000000000" pitchFamily="2" charset="-127"/>
            </a:endParaRPr>
          </a:p>
          <a:p>
            <a:r>
              <a:rPr lang="en-US" altLang="ko-KR" dirty="0">
                <a:solidFill>
                  <a:schemeClr val="accent3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     </a:t>
            </a:r>
            <a:r>
              <a:rPr lang="ko-KR" altLang="en-US" dirty="0" err="1">
                <a:solidFill>
                  <a:schemeClr val="accent3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재논의</a:t>
            </a:r>
            <a:endParaRPr lang="en-US" altLang="ko-KR" dirty="0">
              <a:solidFill>
                <a:schemeClr val="accent3"/>
              </a:solidFill>
              <a:latin typeface="인터파크고딕 L" panose="02000000000000000000" pitchFamily="2" charset="-127"/>
              <a:ea typeface="인터파크고딕 L" panose="020000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accent3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2. </a:t>
            </a:r>
            <a:r>
              <a:rPr lang="ko-KR" altLang="en-US" dirty="0">
                <a:solidFill>
                  <a:schemeClr val="accent3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진행도 체크</a:t>
            </a:r>
            <a:endParaRPr lang="en-US" altLang="ko-KR" dirty="0">
              <a:solidFill>
                <a:schemeClr val="accent3"/>
              </a:solidFill>
              <a:latin typeface="인터파크고딕 L" panose="02000000000000000000" pitchFamily="2" charset="-127"/>
              <a:ea typeface="인터파크고딕 L" panose="02000000000000000000" pitchFamily="2" charset="-127"/>
            </a:endParaRPr>
          </a:p>
          <a:p>
            <a:br>
              <a:rPr lang="en-US" altLang="ko-KR" dirty="0">
                <a:solidFill>
                  <a:schemeClr val="accent3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</a:br>
            <a:r>
              <a:rPr lang="en-US" altLang="ko-KR" dirty="0">
                <a:solidFill>
                  <a:schemeClr val="accent3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   </a:t>
            </a:r>
            <a:endParaRPr lang="ko-KR" altLang="en-US" dirty="0">
              <a:solidFill>
                <a:schemeClr val="accent3"/>
              </a:solidFill>
              <a:latin typeface="인터파크고딕 L" panose="02000000000000000000" pitchFamily="2" charset="-127"/>
              <a:ea typeface="인터파크고딕 L" panose="02000000000000000000" pitchFamily="2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4501C23-8AF7-46DF-AEBE-0DFA41E5758A}"/>
              </a:ext>
            </a:extLst>
          </p:cNvPr>
          <p:cNvGrpSpPr/>
          <p:nvPr/>
        </p:nvGrpSpPr>
        <p:grpSpPr>
          <a:xfrm>
            <a:off x="2999656" y="1196544"/>
            <a:ext cx="4312448" cy="5328592"/>
            <a:chOff x="3561786" y="1196544"/>
            <a:chExt cx="4312448" cy="5328592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85F07B0C-62A3-44AB-8A53-8635436707B6}"/>
                </a:ext>
              </a:extLst>
            </p:cNvPr>
            <p:cNvSpPr/>
            <p:nvPr/>
          </p:nvSpPr>
          <p:spPr>
            <a:xfrm>
              <a:off x="3561786" y="1196544"/>
              <a:ext cx="3830358" cy="5328592"/>
            </a:xfrm>
            <a:prstGeom prst="rect">
              <a:avLst/>
            </a:prstGeom>
            <a:solidFill>
              <a:srgbClr val="CA7C9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FA1CBA95-1D24-41A0-9007-24AD70767407}"/>
                </a:ext>
              </a:extLst>
            </p:cNvPr>
            <p:cNvCxnSpPr>
              <a:cxnSpLocks/>
              <a:stCxn id="8" idx="1"/>
              <a:endCxn id="8" idx="3"/>
            </p:cNvCxnSpPr>
            <p:nvPr/>
          </p:nvCxnSpPr>
          <p:spPr>
            <a:xfrm>
              <a:off x="3561786" y="3860840"/>
              <a:ext cx="383035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36EA6A4-B9A2-473F-AA28-B0988F7EAA90}"/>
                </a:ext>
              </a:extLst>
            </p:cNvPr>
            <p:cNvSpPr txBox="1"/>
            <p:nvPr/>
          </p:nvSpPr>
          <p:spPr>
            <a:xfrm>
              <a:off x="4488039" y="1395379"/>
              <a:ext cx="230325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latin typeface="인터파크고딕 L" panose="02000000000000000000" pitchFamily="2" charset="-127"/>
                  <a:ea typeface="인터파크고딕 L" panose="02000000000000000000" pitchFamily="2" charset="-127"/>
                </a:rPr>
                <a:t>Front-end</a:t>
              </a:r>
              <a:endParaRPr lang="ko-KR" altLang="en-US" sz="3200" dirty="0">
                <a:latin typeface="인터파크고딕 L" panose="02000000000000000000" pitchFamily="2" charset="-127"/>
                <a:ea typeface="인터파크고딕 L" panose="02000000000000000000" pitchFamily="2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FF0D59F-CEFC-42A8-AB92-4DD9A4DA6FB4}"/>
                </a:ext>
              </a:extLst>
            </p:cNvPr>
            <p:cNvSpPr txBox="1"/>
            <p:nvPr/>
          </p:nvSpPr>
          <p:spPr>
            <a:xfrm>
              <a:off x="3752076" y="2060640"/>
              <a:ext cx="412215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514350" indent="-514350">
                <a:buAutoNum type="arabicPeriod"/>
              </a:pPr>
              <a:r>
                <a:rPr lang="en-US" altLang="ko-KR" sz="2800" dirty="0">
                  <a:latin typeface="인터파크고딕 L" panose="02000000000000000000" pitchFamily="2" charset="-127"/>
                  <a:ea typeface="인터파크고딕 L" panose="02000000000000000000" pitchFamily="2" charset="-127"/>
                </a:rPr>
                <a:t>UI </a:t>
              </a:r>
              <a:r>
                <a:rPr lang="ko-KR" altLang="en-US" sz="2800" dirty="0">
                  <a:latin typeface="인터파크고딕 L" panose="02000000000000000000" pitchFamily="2" charset="-127"/>
                  <a:ea typeface="인터파크고딕 L" panose="02000000000000000000" pitchFamily="2" charset="-127"/>
                </a:rPr>
                <a:t>제작 시작</a:t>
              </a:r>
              <a:endParaRPr lang="en-US" altLang="ko-KR" sz="2800" dirty="0">
                <a:latin typeface="인터파크고딕 L" panose="02000000000000000000" pitchFamily="2" charset="-127"/>
                <a:ea typeface="인터파크고딕 L" panose="02000000000000000000" pitchFamily="2" charset="-127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B404B70-B839-4192-A19C-3A7A23AAF674}"/>
                </a:ext>
              </a:extLst>
            </p:cNvPr>
            <p:cNvSpPr txBox="1"/>
            <p:nvPr/>
          </p:nvSpPr>
          <p:spPr>
            <a:xfrm>
              <a:off x="4488039" y="4033750"/>
              <a:ext cx="233934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latin typeface="인터파크고딕 L" panose="02000000000000000000" pitchFamily="2" charset="-127"/>
                  <a:ea typeface="인터파크고딕 L" panose="02000000000000000000" pitchFamily="2" charset="-127"/>
                </a:rPr>
                <a:t>Back-end</a:t>
              </a:r>
              <a:endParaRPr lang="ko-KR" altLang="en-US" sz="3200" dirty="0">
                <a:latin typeface="인터파크고딕 L" panose="02000000000000000000" pitchFamily="2" charset="-127"/>
                <a:ea typeface="인터파크고딕 L" panose="02000000000000000000" pitchFamily="2" charset="-127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62A944A-E093-4FFB-AD08-DFAF6F91AC99}"/>
                </a:ext>
              </a:extLst>
            </p:cNvPr>
            <p:cNvSpPr txBox="1"/>
            <p:nvPr/>
          </p:nvSpPr>
          <p:spPr>
            <a:xfrm>
              <a:off x="3752076" y="4702584"/>
              <a:ext cx="4122158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514350" indent="-514350">
                <a:buAutoNum type="arabicPeriod"/>
              </a:pPr>
              <a:r>
                <a:rPr lang="en-US" altLang="ko-KR" sz="2800" dirty="0" err="1">
                  <a:latin typeface="인터파크고딕 L" panose="02000000000000000000" pitchFamily="2" charset="-127"/>
                  <a:ea typeface="인터파크고딕 L" panose="02000000000000000000" pitchFamily="2" charset="-127"/>
                </a:rPr>
                <a:t>MyBatis</a:t>
              </a:r>
              <a:r>
                <a:rPr lang="ko-KR" altLang="en-US" sz="2800" dirty="0">
                  <a:latin typeface="인터파크고딕 L" panose="02000000000000000000" pitchFamily="2" charset="-127"/>
                  <a:ea typeface="인터파크고딕 L" panose="02000000000000000000" pitchFamily="2" charset="-127"/>
                </a:rPr>
                <a:t>와</a:t>
              </a:r>
              <a:endParaRPr lang="en-US" altLang="ko-KR" sz="2800" dirty="0">
                <a:latin typeface="인터파크고딕 L" panose="02000000000000000000" pitchFamily="2" charset="-127"/>
                <a:ea typeface="인터파크고딕 L" panose="02000000000000000000" pitchFamily="2" charset="-127"/>
              </a:endParaRPr>
            </a:p>
            <a:p>
              <a:r>
                <a:rPr lang="en-US" altLang="ko-KR" sz="2800" dirty="0">
                  <a:latin typeface="인터파크고딕 L" panose="02000000000000000000" pitchFamily="2" charset="-127"/>
                  <a:ea typeface="인터파크고딕 L" panose="02000000000000000000" pitchFamily="2" charset="-127"/>
                </a:rPr>
                <a:t>   </a:t>
              </a:r>
              <a:r>
                <a:rPr lang="en-US" altLang="ko-KR" sz="2400" dirty="0">
                  <a:latin typeface="인터파크고딕 L" panose="02000000000000000000" pitchFamily="2" charset="-127"/>
                  <a:ea typeface="인터파크고딕 L" panose="02000000000000000000" pitchFamily="2" charset="-127"/>
                </a:rPr>
                <a:t>  </a:t>
              </a:r>
              <a:r>
                <a:rPr lang="en-US" altLang="ko-KR" sz="2800" dirty="0">
                  <a:latin typeface="인터파크고딕 L" panose="02000000000000000000" pitchFamily="2" charset="-127"/>
                  <a:ea typeface="인터파크고딕 L" panose="02000000000000000000" pitchFamily="2" charset="-127"/>
                </a:rPr>
                <a:t>Spring</a:t>
              </a:r>
              <a:r>
                <a:rPr lang="ko-KR" altLang="en-US" sz="2800" dirty="0">
                  <a:latin typeface="인터파크고딕 L" panose="02000000000000000000" pitchFamily="2" charset="-127"/>
                  <a:ea typeface="인터파크고딕 L" panose="02000000000000000000" pitchFamily="2" charset="-127"/>
                </a:rPr>
                <a:t>으로</a:t>
              </a:r>
              <a:endParaRPr lang="en-US" altLang="ko-KR" sz="2800" dirty="0">
                <a:latin typeface="인터파크고딕 L" panose="02000000000000000000" pitchFamily="2" charset="-127"/>
                <a:ea typeface="인터파크고딕 L" panose="02000000000000000000" pitchFamily="2" charset="-127"/>
              </a:endParaRPr>
            </a:p>
            <a:p>
              <a:r>
                <a:rPr lang="ko-KR" altLang="en-US" sz="2800" dirty="0">
                  <a:latin typeface="인터파크고딕 L" panose="02000000000000000000" pitchFamily="2" charset="-127"/>
                  <a:ea typeface="인터파크고딕 L" panose="02000000000000000000" pitchFamily="2" charset="-127"/>
                </a:rPr>
                <a:t>   </a:t>
              </a:r>
              <a:r>
                <a:rPr lang="ko-KR" altLang="en-US" sz="2400" dirty="0">
                  <a:latin typeface="인터파크고딕 L" panose="02000000000000000000" pitchFamily="2" charset="-127"/>
                  <a:ea typeface="인터파크고딕 L" panose="02000000000000000000" pitchFamily="2" charset="-127"/>
                </a:rPr>
                <a:t>  </a:t>
              </a:r>
              <a:r>
                <a:rPr lang="ko-KR" altLang="en-US" sz="2800" dirty="0">
                  <a:latin typeface="인터파크고딕 L" panose="02000000000000000000" pitchFamily="2" charset="-127"/>
                  <a:ea typeface="인터파크고딕 L" panose="02000000000000000000" pitchFamily="2" charset="-127"/>
                </a:rPr>
                <a:t>프로젝트</a:t>
              </a:r>
              <a:r>
                <a:rPr lang="en-US" altLang="ko-KR" sz="2800" dirty="0">
                  <a:latin typeface="인터파크고딕 L" panose="02000000000000000000" pitchFamily="2" charset="-127"/>
                  <a:ea typeface="인터파크고딕 L" panose="02000000000000000000" pitchFamily="2" charset="-127"/>
                </a:rPr>
                <a:t> </a:t>
              </a:r>
              <a:r>
                <a:rPr lang="ko-KR" altLang="en-US" sz="2800" dirty="0">
                  <a:latin typeface="인터파크고딕 L" panose="02000000000000000000" pitchFamily="2" charset="-127"/>
                  <a:ea typeface="인터파크고딕 L" panose="02000000000000000000" pitchFamily="2" charset="-127"/>
                </a:rPr>
                <a:t>틀 설 계</a:t>
              </a:r>
              <a:endParaRPr lang="en-US" altLang="ko-KR" sz="2800" dirty="0">
                <a:latin typeface="인터파크고딕 L" panose="02000000000000000000" pitchFamily="2" charset="-127"/>
                <a:ea typeface="인터파크고딕 L" panose="020000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7480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2.22222E-6 L 0.38424 -0.0057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193" y="-3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CF1C5AA-42F9-424B-9CF1-C7A34A780929}"/>
              </a:ext>
            </a:extLst>
          </p:cNvPr>
          <p:cNvSpPr/>
          <p:nvPr/>
        </p:nvSpPr>
        <p:spPr>
          <a:xfrm>
            <a:off x="1631504" y="764704"/>
            <a:ext cx="8280920" cy="4824536"/>
          </a:xfrm>
          <a:prstGeom prst="rect">
            <a:avLst/>
          </a:prstGeom>
          <a:solidFill>
            <a:schemeClr val="tx1"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인터파크고딕 L" panose="02000000000000000000" pitchFamily="2" charset="-127"/>
              <a:ea typeface="인터파크고딕 L" panose="02000000000000000000" pitchFamily="2" charset="-127"/>
              <a:cs typeface="YoonGothic Medium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EA2DEB-A969-4AFD-8978-0D2874BF6443}"/>
              </a:ext>
            </a:extLst>
          </p:cNvPr>
          <p:cNvSpPr txBox="1"/>
          <p:nvPr/>
        </p:nvSpPr>
        <p:spPr>
          <a:xfrm>
            <a:off x="1775520" y="772629"/>
            <a:ext cx="8280920" cy="4001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>
              <a:latin typeface="인터파크고딕 L" panose="02000000000000000000" pitchFamily="2" charset="-127"/>
              <a:ea typeface="인터파크고딕 L" panose="02000000000000000000" pitchFamily="2" charset="-127"/>
              <a:cs typeface="YoonGothic Medium" panose="02020603020101020101" pitchFamily="18" charset="-127"/>
            </a:endParaRPr>
          </a:p>
          <a:p>
            <a:r>
              <a:rPr lang="en-US" altLang="ko-KR" dirty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 </a:t>
            </a:r>
            <a:r>
              <a:rPr lang="ko-KR" altLang="en-US" sz="2000" dirty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게임 개발을 위한 </a:t>
            </a:r>
            <a:r>
              <a:rPr lang="ko-KR" altLang="en-US" sz="2000" dirty="0" err="1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크라우드</a:t>
            </a:r>
            <a:r>
              <a:rPr lang="ko-KR" altLang="en-US" sz="2000" dirty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 </a:t>
            </a:r>
            <a:r>
              <a:rPr lang="ko-KR" altLang="en-US" sz="2000" dirty="0" err="1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펀딩</a:t>
            </a:r>
            <a:endParaRPr lang="en-US" altLang="ko-KR" sz="2000" dirty="0">
              <a:latin typeface="인터파크고딕 L" panose="02000000000000000000" pitchFamily="2" charset="-127"/>
              <a:ea typeface="인터파크고딕 L" panose="02000000000000000000" pitchFamily="2" charset="-127"/>
              <a:cs typeface="YoonGothic Medium" panose="02020603020101020101" pitchFamily="18" charset="-127"/>
            </a:endParaRPr>
          </a:p>
          <a:p>
            <a:endParaRPr lang="en-US" altLang="ko-KR" dirty="0">
              <a:latin typeface="인터파크고딕 L" panose="02000000000000000000" pitchFamily="2" charset="-127"/>
              <a:ea typeface="인터파크고딕 L" panose="02000000000000000000" pitchFamily="2" charset="-127"/>
              <a:cs typeface="YoonGothic Medium" panose="02020603020101020101" pitchFamily="18" charset="-127"/>
            </a:endParaRPr>
          </a:p>
          <a:p>
            <a:r>
              <a:rPr lang="en-US" altLang="ko-KR" dirty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 1. </a:t>
            </a:r>
            <a:r>
              <a:rPr lang="en-US" altLang="ko-KR" dirty="0" err="1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Codetiator</a:t>
            </a:r>
            <a:r>
              <a:rPr lang="en-US" altLang="ko-KR" dirty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 Introduce</a:t>
            </a:r>
          </a:p>
          <a:p>
            <a:endParaRPr lang="en-US" altLang="ko-KR" dirty="0">
              <a:latin typeface="인터파크고딕 L" panose="02000000000000000000" pitchFamily="2" charset="-127"/>
              <a:ea typeface="인터파크고딕 L" panose="02000000000000000000" pitchFamily="2" charset="-127"/>
              <a:cs typeface="YoonGothic Medium" panose="02020603020101020101" pitchFamily="18" charset="-127"/>
            </a:endParaRPr>
          </a:p>
          <a:p>
            <a:r>
              <a:rPr lang="en-US" altLang="ko-KR" dirty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 2. Project</a:t>
            </a:r>
          </a:p>
          <a:p>
            <a:endParaRPr lang="en-US" altLang="ko-KR" dirty="0">
              <a:latin typeface="인터파크고딕 L" panose="02000000000000000000" pitchFamily="2" charset="-127"/>
              <a:ea typeface="인터파크고딕 L" panose="02000000000000000000" pitchFamily="2" charset="-127"/>
              <a:cs typeface="YoonGothic Medium" panose="02020603020101020101" pitchFamily="18" charset="-127"/>
            </a:endParaRPr>
          </a:p>
          <a:p>
            <a:r>
              <a:rPr lang="en-US" altLang="ko-KR" dirty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 3. Bench Marking</a:t>
            </a:r>
          </a:p>
          <a:p>
            <a:endParaRPr lang="en-US" altLang="ko-KR" dirty="0">
              <a:latin typeface="인터파크고딕 L" panose="02000000000000000000" pitchFamily="2" charset="-127"/>
              <a:ea typeface="인터파크고딕 L" panose="02000000000000000000" pitchFamily="2" charset="-127"/>
              <a:cs typeface="YoonGothic Medium" panose="02020603020101020101" pitchFamily="18" charset="-127"/>
            </a:endParaRPr>
          </a:p>
          <a:p>
            <a:r>
              <a:rPr lang="en-US" altLang="ko-KR" dirty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 4. Use Case </a:t>
            </a:r>
            <a:r>
              <a:rPr lang="en-US" altLang="ko-KR" dirty="0" err="1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Digram</a:t>
            </a:r>
            <a:r>
              <a:rPr lang="en-US" altLang="ko-KR" dirty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  </a:t>
            </a:r>
          </a:p>
          <a:p>
            <a:endParaRPr lang="en-US" altLang="ko-KR" dirty="0">
              <a:latin typeface="인터파크고딕 L" panose="02000000000000000000" pitchFamily="2" charset="-127"/>
              <a:ea typeface="인터파크고딕 L" panose="02000000000000000000" pitchFamily="2" charset="-127"/>
              <a:cs typeface="YoonGothic Medium" panose="02020603020101020101" pitchFamily="18" charset="-127"/>
            </a:endParaRPr>
          </a:p>
          <a:p>
            <a:r>
              <a:rPr lang="en-US" altLang="ko-KR" dirty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 5. Menu Frame</a:t>
            </a:r>
          </a:p>
          <a:p>
            <a:endParaRPr lang="en-US" altLang="ko-KR" dirty="0">
              <a:latin typeface="인터파크고딕 L" panose="02000000000000000000" pitchFamily="2" charset="-127"/>
              <a:ea typeface="인터파크고딕 L" panose="02000000000000000000" pitchFamily="2" charset="-127"/>
              <a:cs typeface="YoonGothic Medium" panose="02020603020101020101" pitchFamily="18" charset="-127"/>
            </a:endParaRPr>
          </a:p>
          <a:p>
            <a:endParaRPr lang="en-US" altLang="ko-KR" dirty="0">
              <a:latin typeface="인터파크고딕 L" panose="02000000000000000000" pitchFamily="2" charset="-127"/>
              <a:ea typeface="인터파크고딕 L" panose="02000000000000000000" pitchFamily="2" charset="-127"/>
              <a:cs typeface="YoonGothic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66598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875420" y="323364"/>
            <a:ext cx="2232248" cy="369332"/>
          </a:xfrm>
        </p:spPr>
        <p:txBody>
          <a:bodyPr/>
          <a:lstStyle/>
          <a:p>
            <a:r>
              <a:rPr lang="ko-KR" altLang="en-US" dirty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세부 진행 사항</a:t>
            </a:r>
          </a:p>
        </p:txBody>
      </p:sp>
      <p:sp>
        <p:nvSpPr>
          <p:cNvPr id="13" name="화살표: 갈매기형 수장 12">
            <a:extLst>
              <a:ext uri="{FF2B5EF4-FFF2-40B4-BE49-F238E27FC236}">
                <a16:creationId xmlns:a16="http://schemas.microsoft.com/office/drawing/2014/main" id="{82EE2A3E-661C-484C-93A9-22083BB01F04}"/>
              </a:ext>
            </a:extLst>
          </p:cNvPr>
          <p:cNvSpPr/>
          <p:nvPr/>
        </p:nvSpPr>
        <p:spPr>
          <a:xfrm>
            <a:off x="695400" y="1196544"/>
            <a:ext cx="3552002" cy="720080"/>
          </a:xfrm>
          <a:prstGeom prst="chevron">
            <a:avLst/>
          </a:prstGeom>
          <a:solidFill>
            <a:srgbClr val="BA56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227DF7-EE74-4A4C-81AE-D1E63125D13C}"/>
              </a:ext>
            </a:extLst>
          </p:cNvPr>
          <p:cNvSpPr txBox="1"/>
          <p:nvPr/>
        </p:nvSpPr>
        <p:spPr>
          <a:xfrm>
            <a:off x="1122561" y="1331268"/>
            <a:ext cx="14665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4</a:t>
            </a:r>
            <a:r>
              <a:rPr lang="ko-KR" altLang="en-US" sz="24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차 회의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D0DD353-7B90-4826-874D-7158668E6C2C}"/>
              </a:ext>
            </a:extLst>
          </p:cNvPr>
          <p:cNvSpPr txBox="1"/>
          <p:nvPr/>
        </p:nvSpPr>
        <p:spPr>
          <a:xfrm>
            <a:off x="695400" y="2060640"/>
            <a:ext cx="2494546" cy="1435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 err="1">
                <a:solidFill>
                  <a:schemeClr val="accent3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백앤드</a:t>
            </a:r>
            <a:r>
              <a:rPr lang="en-US" altLang="ko-KR" dirty="0">
                <a:solidFill>
                  <a:schemeClr val="accent3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, </a:t>
            </a:r>
            <a:r>
              <a:rPr lang="ko-KR" altLang="en-US" dirty="0">
                <a:solidFill>
                  <a:schemeClr val="accent3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프론트 엔드</a:t>
            </a:r>
            <a:endParaRPr lang="en-US" altLang="ko-KR" dirty="0">
              <a:solidFill>
                <a:schemeClr val="accent3"/>
              </a:solidFill>
              <a:latin typeface="인터파크고딕 L" panose="02000000000000000000" pitchFamily="2" charset="-127"/>
              <a:ea typeface="인터파크고딕 L" panose="02000000000000000000" pitchFamily="2" charset="-127"/>
            </a:endParaRPr>
          </a:p>
          <a:p>
            <a:r>
              <a:rPr lang="en-US" altLang="ko-KR" dirty="0">
                <a:solidFill>
                  <a:schemeClr val="accent3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     </a:t>
            </a:r>
            <a:r>
              <a:rPr lang="ko-KR" altLang="en-US" dirty="0">
                <a:solidFill>
                  <a:schemeClr val="accent3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일정 조율</a:t>
            </a:r>
            <a:endParaRPr lang="en-US" altLang="ko-KR" dirty="0">
              <a:solidFill>
                <a:schemeClr val="accent3"/>
              </a:solidFill>
              <a:latin typeface="인터파크고딕 L" panose="02000000000000000000" pitchFamily="2" charset="-127"/>
              <a:ea typeface="인터파크고딕 L" panose="020000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accent3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2. </a:t>
            </a:r>
            <a:r>
              <a:rPr lang="ko-KR" altLang="en-US" dirty="0">
                <a:solidFill>
                  <a:schemeClr val="accent3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세부 디테일 논의</a:t>
            </a:r>
            <a:endParaRPr lang="en-US" altLang="ko-KR" dirty="0">
              <a:solidFill>
                <a:schemeClr val="accent3"/>
              </a:solidFill>
              <a:latin typeface="인터파크고딕 L" panose="02000000000000000000" pitchFamily="2" charset="-127"/>
              <a:ea typeface="인터파크고딕 L" panose="020000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accent3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3. CAFE24 DB</a:t>
            </a:r>
            <a:r>
              <a:rPr lang="ko-KR" altLang="en-US" dirty="0">
                <a:solidFill>
                  <a:schemeClr val="accent3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연동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5F07B0C-62A3-44AB-8A53-8635436707B6}"/>
              </a:ext>
            </a:extLst>
          </p:cNvPr>
          <p:cNvSpPr/>
          <p:nvPr/>
        </p:nvSpPr>
        <p:spPr>
          <a:xfrm>
            <a:off x="3079696" y="1196544"/>
            <a:ext cx="7840840" cy="5328592"/>
          </a:xfrm>
          <a:prstGeom prst="rect">
            <a:avLst/>
          </a:prstGeom>
          <a:solidFill>
            <a:srgbClr val="BA56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36EA6A4-B9A2-473F-AA28-B0988F7EAA90}"/>
              </a:ext>
            </a:extLst>
          </p:cNvPr>
          <p:cNvSpPr txBox="1"/>
          <p:nvPr/>
        </p:nvSpPr>
        <p:spPr>
          <a:xfrm>
            <a:off x="5848489" y="1267089"/>
            <a:ext cx="23032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Front-end</a:t>
            </a:r>
            <a:endParaRPr lang="ko-KR" altLang="en-US" sz="3200" dirty="0">
              <a:latin typeface="인터파크고딕 L" panose="02000000000000000000" pitchFamily="2" charset="-127"/>
              <a:ea typeface="인터파크고딕 L" panose="02000000000000000000" pitchFamily="2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FF0D59F-CEFC-42A8-AB92-4DD9A4DA6FB4}"/>
              </a:ext>
            </a:extLst>
          </p:cNvPr>
          <p:cNvSpPr txBox="1"/>
          <p:nvPr/>
        </p:nvSpPr>
        <p:spPr>
          <a:xfrm>
            <a:off x="4623852" y="1980348"/>
            <a:ext cx="4752528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US" altLang="ko-KR" sz="2800" dirty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Video </a:t>
            </a:r>
            <a:r>
              <a:rPr lang="ko-KR" altLang="en-US" sz="2800" dirty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기능 부여</a:t>
            </a:r>
            <a:endParaRPr lang="en-US" altLang="ko-KR" sz="2800" dirty="0">
              <a:latin typeface="인터파크고딕 L" panose="02000000000000000000" pitchFamily="2" charset="-127"/>
              <a:ea typeface="인터파크고딕 L" panose="02000000000000000000" pitchFamily="2" charset="-127"/>
            </a:endParaRP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altLang="en-US" sz="2800" dirty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실시간 금리 변동 기능 부여</a:t>
            </a:r>
            <a:endParaRPr lang="en-US" altLang="ko-KR" sz="2800" dirty="0">
              <a:latin typeface="인터파크고딕 L" panose="02000000000000000000" pitchFamily="2" charset="-127"/>
              <a:ea typeface="인터파크고딕 L" panose="02000000000000000000" pitchFamily="2" charset="-127"/>
            </a:endParaRPr>
          </a:p>
          <a:p>
            <a:pPr marL="514350" indent="-514350">
              <a:buAutoNum type="arabicPeriod"/>
            </a:pPr>
            <a:endParaRPr lang="en-US" altLang="ko-KR" sz="2800" dirty="0">
              <a:latin typeface="인터파크고딕 L" panose="02000000000000000000" pitchFamily="2" charset="-127"/>
              <a:ea typeface="인터파크고딕 L" panose="02000000000000000000" pitchFamily="2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B404B70-B839-4192-A19C-3A7A23AAF674}"/>
              </a:ext>
            </a:extLst>
          </p:cNvPr>
          <p:cNvSpPr txBox="1"/>
          <p:nvPr/>
        </p:nvSpPr>
        <p:spPr>
          <a:xfrm>
            <a:off x="5830446" y="3989325"/>
            <a:ext cx="23393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Back-end</a:t>
            </a:r>
            <a:endParaRPr lang="ko-KR" altLang="en-US" sz="3200" dirty="0">
              <a:latin typeface="인터파크고딕 L" panose="02000000000000000000" pitchFamily="2" charset="-127"/>
              <a:ea typeface="인터파크고딕 L" panose="02000000000000000000" pitchFamily="2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62A944A-E093-4FFB-AD08-DFAF6F91AC99}"/>
              </a:ext>
            </a:extLst>
          </p:cNvPr>
          <p:cNvSpPr txBox="1"/>
          <p:nvPr/>
        </p:nvSpPr>
        <p:spPr>
          <a:xfrm>
            <a:off x="4623852" y="4584611"/>
            <a:ext cx="579262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US" altLang="ko-KR" sz="2800" dirty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Ver0.1 </a:t>
            </a:r>
            <a:r>
              <a:rPr lang="ko-KR" altLang="en-US" sz="2800" dirty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기능 적용</a:t>
            </a:r>
            <a:endParaRPr lang="en-US" altLang="ko-KR" sz="2800" dirty="0">
              <a:latin typeface="인터파크고딕 L" panose="02000000000000000000" pitchFamily="2" charset="-127"/>
              <a:ea typeface="인터파크고딕 L" panose="02000000000000000000" pitchFamily="2" charset="-127"/>
            </a:endParaRP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altLang="en-US" sz="2800" dirty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이메일 인증 및 각 종 </a:t>
            </a:r>
            <a:r>
              <a:rPr lang="en-US" altLang="ko-KR" sz="2800" dirty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Modal </a:t>
            </a:r>
            <a:r>
              <a:rPr lang="ko-KR" altLang="en-US" sz="2800" dirty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적용</a:t>
            </a:r>
            <a:endParaRPr lang="en-US" altLang="ko-KR" sz="2800" dirty="0">
              <a:latin typeface="인터파크고딕 L" panose="02000000000000000000" pitchFamily="2" charset="-127"/>
              <a:ea typeface="인터파크고딕 L" panose="020000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800" dirty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3. CAFE24</a:t>
            </a:r>
            <a:r>
              <a:rPr lang="ko-KR" altLang="en-US" sz="2800" dirty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를 이용한 </a:t>
            </a:r>
            <a:r>
              <a:rPr lang="en-US" altLang="ko-KR" sz="2800" dirty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DB </a:t>
            </a:r>
            <a:r>
              <a:rPr lang="ko-KR" altLang="en-US" sz="2800" dirty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서버 연동</a:t>
            </a:r>
            <a:endParaRPr lang="en-US" altLang="ko-KR" sz="2800" dirty="0">
              <a:latin typeface="인터파크고딕 L" panose="02000000000000000000" pitchFamily="2" charset="-127"/>
              <a:ea typeface="인터파크고딕 L" panose="02000000000000000000" pitchFamily="2" charset="-127"/>
            </a:endParaRPr>
          </a:p>
          <a:p>
            <a:pPr marL="514350" indent="-514350">
              <a:buAutoNum type="arabicPeriod"/>
            </a:pPr>
            <a:endParaRPr lang="en-US" altLang="ko-KR" sz="2800" dirty="0">
              <a:latin typeface="인터파크고딕 L" panose="02000000000000000000" pitchFamily="2" charset="-127"/>
              <a:ea typeface="인터파크고딕 L" panose="02000000000000000000" pitchFamily="2" charset="-127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FA1CBA95-1D24-41A0-9007-24AD70767407}"/>
              </a:ext>
            </a:extLst>
          </p:cNvPr>
          <p:cNvCxnSpPr>
            <a:cxnSpLocks/>
            <a:stCxn id="8" idx="1"/>
            <a:endCxn id="8" idx="3"/>
          </p:cNvCxnSpPr>
          <p:nvPr/>
        </p:nvCxnSpPr>
        <p:spPr>
          <a:xfrm>
            <a:off x="3079696" y="3860840"/>
            <a:ext cx="784084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5397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875420" y="323364"/>
            <a:ext cx="2232248" cy="369332"/>
          </a:xfrm>
        </p:spPr>
        <p:txBody>
          <a:bodyPr/>
          <a:lstStyle/>
          <a:p>
            <a:r>
              <a:rPr lang="ko-KR" altLang="en-US" dirty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세부 진행 사항</a:t>
            </a:r>
          </a:p>
        </p:txBody>
      </p:sp>
      <p:sp>
        <p:nvSpPr>
          <p:cNvPr id="13" name="화살표: 갈매기형 수장 12">
            <a:extLst>
              <a:ext uri="{FF2B5EF4-FFF2-40B4-BE49-F238E27FC236}">
                <a16:creationId xmlns:a16="http://schemas.microsoft.com/office/drawing/2014/main" id="{82EE2A3E-661C-484C-93A9-22083BB01F04}"/>
              </a:ext>
            </a:extLst>
          </p:cNvPr>
          <p:cNvSpPr/>
          <p:nvPr/>
        </p:nvSpPr>
        <p:spPr>
          <a:xfrm>
            <a:off x="695400" y="1196544"/>
            <a:ext cx="3552002" cy="720080"/>
          </a:xfrm>
          <a:prstGeom prst="chevron">
            <a:avLst/>
          </a:prstGeom>
          <a:solidFill>
            <a:srgbClr val="3B3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227DF7-EE74-4A4C-81AE-D1E63125D13C}"/>
              </a:ext>
            </a:extLst>
          </p:cNvPr>
          <p:cNvSpPr txBox="1"/>
          <p:nvPr/>
        </p:nvSpPr>
        <p:spPr>
          <a:xfrm>
            <a:off x="1122561" y="1331268"/>
            <a:ext cx="14665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5</a:t>
            </a:r>
            <a:r>
              <a:rPr lang="ko-KR" altLang="en-US" sz="2400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차 회의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D0DD353-7B90-4826-874D-7158668E6C2C}"/>
              </a:ext>
            </a:extLst>
          </p:cNvPr>
          <p:cNvSpPr txBox="1"/>
          <p:nvPr/>
        </p:nvSpPr>
        <p:spPr>
          <a:xfrm>
            <a:off x="695401" y="2060640"/>
            <a:ext cx="230425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>
                <a:solidFill>
                  <a:schemeClr val="accent3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통합구현 논의</a:t>
            </a:r>
            <a:endParaRPr lang="en-US" altLang="ko-KR" dirty="0">
              <a:solidFill>
                <a:schemeClr val="accent3"/>
              </a:solidFill>
              <a:latin typeface="인터파크고딕 L" panose="02000000000000000000" pitchFamily="2" charset="-127"/>
              <a:ea typeface="인터파크고딕 L" panose="02000000000000000000" pitchFamily="2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>
                <a:solidFill>
                  <a:schemeClr val="accent3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버전 관리 협의</a:t>
            </a:r>
            <a:endParaRPr lang="en-US" altLang="ko-KR" dirty="0">
              <a:solidFill>
                <a:schemeClr val="accent3"/>
              </a:solidFill>
              <a:latin typeface="인터파크고딕 L" panose="02000000000000000000" pitchFamily="2" charset="-127"/>
              <a:ea typeface="인터파크고딕 L" panose="02000000000000000000" pitchFamily="2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>
                <a:solidFill>
                  <a:schemeClr val="accent3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웹서버 및</a:t>
            </a:r>
            <a:endParaRPr lang="en-US" altLang="ko-KR" dirty="0">
              <a:solidFill>
                <a:schemeClr val="accent3"/>
              </a:solidFill>
              <a:latin typeface="인터파크고딕 L" panose="02000000000000000000" pitchFamily="2" charset="-127"/>
              <a:ea typeface="인터파크고딕 L" panose="02000000000000000000" pitchFamily="2" charset="-127"/>
            </a:endParaRPr>
          </a:p>
          <a:p>
            <a:r>
              <a:rPr lang="en-US" altLang="ko-KR" dirty="0">
                <a:solidFill>
                  <a:schemeClr val="accent3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    </a:t>
            </a:r>
            <a:r>
              <a:rPr lang="ko-KR" altLang="en-US" dirty="0">
                <a:solidFill>
                  <a:schemeClr val="accent3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 </a:t>
            </a:r>
            <a:r>
              <a:rPr lang="en-US" altLang="ko-KR" dirty="0">
                <a:solidFill>
                  <a:schemeClr val="accent3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DB </a:t>
            </a:r>
            <a:r>
              <a:rPr lang="ko-KR" altLang="en-US" dirty="0">
                <a:solidFill>
                  <a:schemeClr val="accent3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관리 논의</a:t>
            </a:r>
            <a:endParaRPr lang="en-US" altLang="ko-KR" dirty="0">
              <a:solidFill>
                <a:schemeClr val="accent3"/>
              </a:solidFill>
              <a:latin typeface="인터파크고딕 L" panose="02000000000000000000" pitchFamily="2" charset="-127"/>
              <a:ea typeface="인터파크고딕 L" panose="02000000000000000000" pitchFamily="2" charset="-127"/>
            </a:endParaRPr>
          </a:p>
          <a:p>
            <a:br>
              <a:rPr lang="en-US" altLang="ko-KR" dirty="0">
                <a:solidFill>
                  <a:schemeClr val="accent3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</a:br>
            <a:r>
              <a:rPr lang="en-US" altLang="ko-KR" dirty="0">
                <a:solidFill>
                  <a:schemeClr val="accent3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   </a:t>
            </a:r>
            <a:endParaRPr lang="ko-KR" altLang="en-US" dirty="0">
              <a:solidFill>
                <a:schemeClr val="accent3"/>
              </a:solidFill>
              <a:latin typeface="인터파크고딕 L" panose="02000000000000000000" pitchFamily="2" charset="-127"/>
              <a:ea typeface="인터파크고딕 L" panose="02000000000000000000" pitchFamily="2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4501C23-8AF7-46DF-AEBE-0DFA41E5758A}"/>
              </a:ext>
            </a:extLst>
          </p:cNvPr>
          <p:cNvGrpSpPr/>
          <p:nvPr/>
        </p:nvGrpSpPr>
        <p:grpSpPr>
          <a:xfrm>
            <a:off x="2999656" y="1196544"/>
            <a:ext cx="7802901" cy="5328592"/>
            <a:chOff x="3561786" y="1196544"/>
            <a:chExt cx="3830358" cy="5328592"/>
          </a:xfrm>
          <a:solidFill>
            <a:srgbClr val="3B3954"/>
          </a:solidFill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85F07B0C-62A3-44AB-8A53-8635436707B6}"/>
                </a:ext>
              </a:extLst>
            </p:cNvPr>
            <p:cNvSpPr/>
            <p:nvPr/>
          </p:nvSpPr>
          <p:spPr>
            <a:xfrm>
              <a:off x="3561786" y="1196544"/>
              <a:ext cx="3830358" cy="532859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36EA6A4-B9A2-473F-AA28-B0988F7EAA90}"/>
                </a:ext>
              </a:extLst>
            </p:cNvPr>
            <p:cNvSpPr txBox="1"/>
            <p:nvPr/>
          </p:nvSpPr>
          <p:spPr>
            <a:xfrm>
              <a:off x="4932675" y="1331268"/>
              <a:ext cx="1088579" cy="58477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latin typeface="인터파크고딕 L" panose="02000000000000000000" pitchFamily="2" charset="-127"/>
                  <a:ea typeface="인터파크고딕 L" panose="02000000000000000000" pitchFamily="2" charset="-127"/>
                </a:rPr>
                <a:t>Front-end</a:t>
              </a:r>
              <a:endParaRPr lang="ko-KR" altLang="en-US" sz="3200" dirty="0">
                <a:latin typeface="인터파크고딕 L" panose="02000000000000000000" pitchFamily="2" charset="-127"/>
                <a:ea typeface="인터파크고딕 L" panose="02000000000000000000" pitchFamily="2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FF0D59F-CEFC-42A8-AB92-4DD9A4DA6FB4}"/>
                </a:ext>
              </a:extLst>
            </p:cNvPr>
            <p:cNvSpPr txBox="1"/>
            <p:nvPr/>
          </p:nvSpPr>
          <p:spPr>
            <a:xfrm>
              <a:off x="4708858" y="1958540"/>
              <a:ext cx="2635157" cy="1104213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514350" indent="-514350">
                <a:buAutoNum type="arabicPeriod"/>
              </a:pPr>
              <a:r>
                <a:rPr lang="ko-KR" altLang="en-US" sz="2800" dirty="0">
                  <a:latin typeface="인터파크고딕 L" panose="02000000000000000000" pitchFamily="2" charset="-127"/>
                  <a:ea typeface="인터파크고딕 L" panose="02000000000000000000" pitchFamily="2" charset="-127"/>
                </a:rPr>
                <a:t>프론트 전면 통일</a:t>
              </a:r>
              <a:endParaRPr lang="en-US" altLang="ko-KR" sz="2800" dirty="0">
                <a:latin typeface="인터파크고딕 L" panose="02000000000000000000" pitchFamily="2" charset="-127"/>
                <a:ea typeface="인터파크고딕 L" panose="02000000000000000000" pitchFamily="2" charset="-127"/>
              </a:endParaRPr>
            </a:p>
            <a:p>
              <a:pPr marL="514350" indent="-514350">
                <a:lnSpc>
                  <a:spcPct val="150000"/>
                </a:lnSpc>
                <a:buAutoNum type="arabicPeriod"/>
              </a:pPr>
              <a:r>
                <a:rPr lang="ko-KR" altLang="en-US" sz="2800" dirty="0">
                  <a:latin typeface="인터파크고딕 L" panose="02000000000000000000" pitchFamily="2" charset="-127"/>
                  <a:ea typeface="인터파크고딕 L" panose="02000000000000000000" pitchFamily="2" charset="-127"/>
                </a:rPr>
                <a:t>데이터 시각화 구현</a:t>
              </a:r>
              <a:endParaRPr lang="en-US" altLang="ko-KR" sz="2800" dirty="0">
                <a:latin typeface="인터파크고딕 L" panose="02000000000000000000" pitchFamily="2" charset="-127"/>
                <a:ea typeface="인터파크고딕 L" panose="02000000000000000000" pitchFamily="2" charset="-127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B404B70-B839-4192-A19C-3A7A23AAF674}"/>
                </a:ext>
              </a:extLst>
            </p:cNvPr>
            <p:cNvSpPr txBox="1"/>
            <p:nvPr/>
          </p:nvSpPr>
          <p:spPr>
            <a:xfrm>
              <a:off x="4932675" y="3969639"/>
              <a:ext cx="1088579" cy="58477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latin typeface="인터파크고딕 L" panose="02000000000000000000" pitchFamily="2" charset="-127"/>
                  <a:ea typeface="인터파크고딕 L" panose="02000000000000000000" pitchFamily="2" charset="-127"/>
                </a:rPr>
                <a:t>Back-end</a:t>
              </a:r>
              <a:endParaRPr lang="ko-KR" altLang="en-US" sz="3200" dirty="0">
                <a:latin typeface="인터파크고딕 L" panose="02000000000000000000" pitchFamily="2" charset="-127"/>
                <a:ea typeface="인터파크고딕 L" panose="02000000000000000000" pitchFamily="2" charset="-127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62A944A-E093-4FFB-AD08-DFAF6F91AC99}"/>
                </a:ext>
              </a:extLst>
            </p:cNvPr>
            <p:cNvSpPr txBox="1"/>
            <p:nvPr/>
          </p:nvSpPr>
          <p:spPr>
            <a:xfrm>
              <a:off x="4653063" y="4609324"/>
              <a:ext cx="1647802" cy="175054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514350" indent="-514350">
                <a:buAutoNum type="arabicPeriod"/>
              </a:pPr>
              <a:r>
                <a:rPr lang="ko-KR" altLang="en-US" sz="2800" dirty="0">
                  <a:latin typeface="인터파크고딕 L" panose="02000000000000000000" pitchFamily="2" charset="-127"/>
                  <a:ea typeface="인터파크고딕 L" panose="02000000000000000000" pitchFamily="2" charset="-127"/>
                </a:rPr>
                <a:t>활용기술 논의 및</a:t>
              </a:r>
              <a:endParaRPr lang="en-US" altLang="ko-KR" sz="2800" dirty="0">
                <a:latin typeface="인터파크고딕 L" panose="02000000000000000000" pitchFamily="2" charset="-127"/>
                <a:ea typeface="인터파크고딕 L" panose="02000000000000000000" pitchFamily="2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2800" dirty="0">
                  <a:latin typeface="인터파크고딕 L" panose="02000000000000000000" pitchFamily="2" charset="-127"/>
                  <a:ea typeface="인터파크고딕 L" panose="02000000000000000000" pitchFamily="2" charset="-127"/>
                </a:rPr>
                <a:t>     DB</a:t>
              </a:r>
              <a:r>
                <a:rPr lang="ko-KR" altLang="en-US" sz="2800" dirty="0">
                  <a:latin typeface="인터파크고딕 L" panose="02000000000000000000" pitchFamily="2" charset="-127"/>
                  <a:ea typeface="인터파크고딕 L" panose="02000000000000000000" pitchFamily="2" charset="-127"/>
                </a:rPr>
                <a:t>구상</a:t>
              </a:r>
              <a:endParaRPr lang="en-US" altLang="ko-KR" sz="2800" dirty="0">
                <a:latin typeface="인터파크고딕 L" panose="02000000000000000000" pitchFamily="2" charset="-127"/>
                <a:ea typeface="인터파크고딕 L" panose="02000000000000000000" pitchFamily="2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2800" dirty="0">
                  <a:latin typeface="인터파크고딕 L" panose="02000000000000000000" pitchFamily="2" charset="-127"/>
                  <a:ea typeface="인터파크고딕 L" panose="02000000000000000000" pitchFamily="2" charset="-127"/>
                </a:rPr>
                <a:t>2.  DB </a:t>
              </a:r>
              <a:r>
                <a:rPr lang="ko-KR" altLang="en-US" sz="2800" dirty="0">
                  <a:latin typeface="인터파크고딕 L" panose="02000000000000000000" pitchFamily="2" charset="-127"/>
                  <a:ea typeface="인터파크고딕 L" panose="02000000000000000000" pitchFamily="2" charset="-127"/>
                </a:rPr>
                <a:t>타당성 검사</a:t>
              </a:r>
              <a:endParaRPr lang="en-US" altLang="ko-KR" sz="2800" dirty="0">
                <a:latin typeface="인터파크고딕 L" panose="02000000000000000000" pitchFamily="2" charset="-127"/>
                <a:ea typeface="인터파크고딕 L" panose="02000000000000000000" pitchFamily="2" charset="-127"/>
              </a:endParaRPr>
            </a:p>
          </p:txBody>
        </p: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FA1CBA95-1D24-41A0-9007-24AD70767407}"/>
                </a:ext>
              </a:extLst>
            </p:cNvPr>
            <p:cNvCxnSpPr>
              <a:cxnSpLocks/>
              <a:stCxn id="8" idx="1"/>
              <a:endCxn id="8" idx="3"/>
            </p:cNvCxnSpPr>
            <p:nvPr/>
          </p:nvCxnSpPr>
          <p:spPr>
            <a:xfrm>
              <a:off x="3561786" y="3860840"/>
              <a:ext cx="3830358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055841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CF1C5AA-42F9-424B-9CF1-C7A34A780929}"/>
              </a:ext>
            </a:extLst>
          </p:cNvPr>
          <p:cNvSpPr/>
          <p:nvPr/>
        </p:nvSpPr>
        <p:spPr>
          <a:xfrm>
            <a:off x="263352" y="260648"/>
            <a:ext cx="11665296" cy="6336704"/>
          </a:xfrm>
          <a:prstGeom prst="rect">
            <a:avLst/>
          </a:prstGeom>
          <a:noFill/>
          <a:ln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인터파크고딕 L" panose="02000000000000000000" pitchFamily="2" charset="-127"/>
              <a:ea typeface="인터파크고딕 L" panose="02000000000000000000" pitchFamily="2" charset="-127"/>
              <a:cs typeface="YoonGothic Medium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EA2DEB-A969-4AFD-8978-0D2874BF6443}"/>
              </a:ext>
            </a:extLst>
          </p:cNvPr>
          <p:cNvSpPr txBox="1"/>
          <p:nvPr/>
        </p:nvSpPr>
        <p:spPr>
          <a:xfrm>
            <a:off x="1703512" y="2782669"/>
            <a:ext cx="82809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 UI </a:t>
            </a:r>
            <a:r>
              <a:rPr lang="ko-KR" altLang="en-US" sz="5400" b="1" dirty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구성</a:t>
            </a:r>
            <a:endParaRPr lang="en-US" altLang="ko-KR" sz="5400" b="1" dirty="0">
              <a:latin typeface="인터파크고딕 L" panose="02000000000000000000" pitchFamily="2" charset="-127"/>
              <a:ea typeface="인터파크고딕 L" panose="02000000000000000000" pitchFamily="2" charset="-127"/>
              <a:cs typeface="YoonGothic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3599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875420" y="323364"/>
            <a:ext cx="2232248" cy="369332"/>
          </a:xfrm>
        </p:spPr>
        <p:txBody>
          <a:bodyPr/>
          <a:lstStyle/>
          <a:p>
            <a:r>
              <a:rPr lang="ko-KR" altLang="en-US" dirty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전체 </a:t>
            </a:r>
            <a:r>
              <a:rPr lang="en-US" altLang="ko-KR" dirty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UI </a:t>
            </a:r>
            <a:r>
              <a:rPr lang="ko-KR" altLang="en-US" dirty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구성도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5C592BC-4E78-4697-A949-674E0CF793C7}"/>
              </a:ext>
            </a:extLst>
          </p:cNvPr>
          <p:cNvSpPr/>
          <p:nvPr/>
        </p:nvSpPr>
        <p:spPr>
          <a:xfrm>
            <a:off x="807361" y="1169992"/>
            <a:ext cx="10401207" cy="720080"/>
          </a:xfrm>
          <a:prstGeom prst="rect">
            <a:avLst/>
          </a:prstGeom>
          <a:solidFill>
            <a:srgbClr val="BE52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585FDA-3315-408E-939A-C18E1AAD951B}"/>
              </a:ext>
            </a:extLst>
          </p:cNvPr>
          <p:cNvSpPr txBox="1"/>
          <p:nvPr/>
        </p:nvSpPr>
        <p:spPr>
          <a:xfrm>
            <a:off x="2125495" y="1237641"/>
            <a:ext cx="12961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MAIN</a:t>
            </a:r>
            <a:endParaRPr lang="ko-KR" altLang="en-US" sz="3200" dirty="0">
              <a:latin typeface="인터파크고딕 L" panose="02000000000000000000" pitchFamily="2" charset="-127"/>
              <a:ea typeface="인터파크고딕 L" panose="02000000000000000000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3F2D531-1DE8-4E30-93A6-0BCEF155FC10}"/>
              </a:ext>
            </a:extLst>
          </p:cNvPr>
          <p:cNvSpPr txBox="1"/>
          <p:nvPr/>
        </p:nvSpPr>
        <p:spPr>
          <a:xfrm>
            <a:off x="3844620" y="1237640"/>
            <a:ext cx="17386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LOAN</a:t>
            </a:r>
            <a:endParaRPr lang="ko-KR" altLang="en-US" sz="3200" dirty="0">
              <a:latin typeface="인터파크고딕 L" panose="02000000000000000000" pitchFamily="2" charset="-127"/>
              <a:ea typeface="인터파크고딕 L" panose="02000000000000000000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263FC78-2665-4F79-A3F6-A0D20414899F}"/>
              </a:ext>
            </a:extLst>
          </p:cNvPr>
          <p:cNvSpPr txBox="1"/>
          <p:nvPr/>
        </p:nvSpPr>
        <p:spPr>
          <a:xfrm>
            <a:off x="5670467" y="1231255"/>
            <a:ext cx="17386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INVEST</a:t>
            </a:r>
            <a:endParaRPr lang="ko-KR" altLang="en-US" sz="3200" dirty="0">
              <a:latin typeface="인터파크고딕 L" panose="02000000000000000000" pitchFamily="2" charset="-127"/>
              <a:ea typeface="인터파크고딕 L" panose="020000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2582E8-1FDB-4F78-AD49-394B711DD843}"/>
              </a:ext>
            </a:extLst>
          </p:cNvPr>
          <p:cNvSpPr txBox="1"/>
          <p:nvPr/>
        </p:nvSpPr>
        <p:spPr>
          <a:xfrm>
            <a:off x="7827708" y="1237640"/>
            <a:ext cx="23616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SUPPORT</a:t>
            </a:r>
            <a:endParaRPr lang="ko-KR" altLang="en-US" sz="3200" dirty="0">
              <a:latin typeface="인터파크고딕 L" panose="02000000000000000000" pitchFamily="2" charset="-127"/>
              <a:ea typeface="인터파크고딕 L" panose="020000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5153E0C-EDB8-4FD4-9FBF-20DA7BB46B51}"/>
              </a:ext>
            </a:extLst>
          </p:cNvPr>
          <p:cNvSpPr txBox="1"/>
          <p:nvPr/>
        </p:nvSpPr>
        <p:spPr>
          <a:xfrm>
            <a:off x="863008" y="3001414"/>
            <a:ext cx="14041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3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LOAN</a:t>
            </a:r>
            <a:endParaRPr lang="ko-KR" altLang="en-US" sz="3200" dirty="0">
              <a:solidFill>
                <a:schemeClr val="accent3"/>
              </a:solidFill>
              <a:latin typeface="인터파크고딕 L" panose="02000000000000000000" pitchFamily="2" charset="-127"/>
              <a:ea typeface="인터파크고딕 L" panose="020000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4BE1979-B62F-48B7-9398-1DADFBC27973}"/>
              </a:ext>
            </a:extLst>
          </p:cNvPr>
          <p:cNvSpPr txBox="1"/>
          <p:nvPr/>
        </p:nvSpPr>
        <p:spPr>
          <a:xfrm>
            <a:off x="863007" y="3865510"/>
            <a:ext cx="17386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3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INVEST</a:t>
            </a:r>
            <a:endParaRPr lang="ko-KR" altLang="en-US" sz="3200" dirty="0">
              <a:solidFill>
                <a:schemeClr val="accent3"/>
              </a:solidFill>
              <a:latin typeface="인터파크고딕 L" panose="02000000000000000000" pitchFamily="2" charset="-127"/>
              <a:ea typeface="인터파크고딕 L" panose="020000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7131E42-47DF-4F6A-9B5D-36003CB86467}"/>
              </a:ext>
            </a:extLst>
          </p:cNvPr>
          <p:cNvSpPr txBox="1"/>
          <p:nvPr/>
        </p:nvSpPr>
        <p:spPr>
          <a:xfrm>
            <a:off x="863008" y="4693069"/>
            <a:ext cx="23616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3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SUPPORT</a:t>
            </a:r>
            <a:endParaRPr lang="ko-KR" altLang="en-US" sz="3200" dirty="0">
              <a:solidFill>
                <a:schemeClr val="accent3"/>
              </a:solidFill>
              <a:latin typeface="인터파크고딕 L" panose="02000000000000000000" pitchFamily="2" charset="-127"/>
              <a:ea typeface="인터파크고딕 L" panose="02000000000000000000" pitchFamily="2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DF81CB6-41CF-4D28-9B9D-F64BFE7295F3}"/>
              </a:ext>
            </a:extLst>
          </p:cNvPr>
          <p:cNvCxnSpPr>
            <a:cxnSpLocks/>
          </p:cNvCxnSpPr>
          <p:nvPr/>
        </p:nvCxnSpPr>
        <p:spPr>
          <a:xfrm>
            <a:off x="3647728" y="1169992"/>
            <a:ext cx="0" cy="7200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698803C8-4228-4D99-84EC-101F3D847725}"/>
              </a:ext>
            </a:extLst>
          </p:cNvPr>
          <p:cNvCxnSpPr>
            <a:cxnSpLocks/>
          </p:cNvCxnSpPr>
          <p:nvPr/>
        </p:nvCxnSpPr>
        <p:spPr>
          <a:xfrm>
            <a:off x="5447928" y="1169987"/>
            <a:ext cx="0" cy="7200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0AD6E607-2B80-423C-8728-968BFF6703BF}"/>
              </a:ext>
            </a:extLst>
          </p:cNvPr>
          <p:cNvCxnSpPr>
            <a:cxnSpLocks/>
          </p:cNvCxnSpPr>
          <p:nvPr/>
        </p:nvCxnSpPr>
        <p:spPr>
          <a:xfrm>
            <a:off x="7608168" y="1169992"/>
            <a:ext cx="0" cy="7200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FA42B7EF-7E95-48DD-AB5C-3A748BD55E64}"/>
              </a:ext>
            </a:extLst>
          </p:cNvPr>
          <p:cNvCxnSpPr>
            <a:cxnSpLocks/>
          </p:cNvCxnSpPr>
          <p:nvPr/>
        </p:nvCxnSpPr>
        <p:spPr>
          <a:xfrm>
            <a:off x="3224682" y="2739790"/>
            <a:ext cx="0" cy="3041540"/>
          </a:xfrm>
          <a:prstGeom prst="line">
            <a:avLst/>
          </a:prstGeom>
          <a:ln>
            <a:solidFill>
              <a:srgbClr val="BE526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2D490F39-8C7F-4E06-B34C-08B55025974A}"/>
              </a:ext>
            </a:extLst>
          </p:cNvPr>
          <p:cNvSpPr txBox="1"/>
          <p:nvPr/>
        </p:nvSpPr>
        <p:spPr>
          <a:xfrm>
            <a:off x="3635316" y="2996952"/>
            <a:ext cx="60230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accent3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대출안내 </a:t>
            </a:r>
            <a:r>
              <a:rPr lang="en-US" altLang="ko-KR" sz="3200" dirty="0">
                <a:solidFill>
                  <a:schemeClr val="accent3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| </a:t>
            </a:r>
            <a:r>
              <a:rPr lang="ko-KR" altLang="en-US" sz="3200" dirty="0">
                <a:solidFill>
                  <a:schemeClr val="accent3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대출하기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E0E9D08-E1D1-47EB-9584-1F2657628F29}"/>
              </a:ext>
            </a:extLst>
          </p:cNvPr>
          <p:cNvSpPr txBox="1"/>
          <p:nvPr/>
        </p:nvSpPr>
        <p:spPr>
          <a:xfrm>
            <a:off x="3638945" y="3865510"/>
            <a:ext cx="60230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accent3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투자안내 </a:t>
            </a:r>
            <a:r>
              <a:rPr lang="en-US" altLang="ko-KR" sz="3200" dirty="0">
                <a:solidFill>
                  <a:schemeClr val="accent3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| </a:t>
            </a:r>
            <a:r>
              <a:rPr lang="ko-KR" altLang="en-US" sz="3200" dirty="0">
                <a:solidFill>
                  <a:schemeClr val="accent3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투자하기 </a:t>
            </a:r>
            <a:r>
              <a:rPr lang="en-US" altLang="ko-KR" sz="3200" dirty="0">
                <a:solidFill>
                  <a:schemeClr val="accent3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| </a:t>
            </a:r>
            <a:r>
              <a:rPr lang="ko-KR" altLang="en-US" sz="3200" dirty="0">
                <a:solidFill>
                  <a:schemeClr val="accent3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완료된 투자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06444CD-8C6A-4BEF-A075-60C5046AE46F}"/>
              </a:ext>
            </a:extLst>
          </p:cNvPr>
          <p:cNvSpPr txBox="1"/>
          <p:nvPr/>
        </p:nvSpPr>
        <p:spPr>
          <a:xfrm>
            <a:off x="3637857" y="4696860"/>
            <a:ext cx="81343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3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FAQ | </a:t>
            </a:r>
            <a:r>
              <a:rPr lang="ko-KR" altLang="en-US" sz="3200" dirty="0">
                <a:solidFill>
                  <a:schemeClr val="accent3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이용약관 </a:t>
            </a:r>
            <a:r>
              <a:rPr lang="en-US" altLang="ko-KR" sz="3200" dirty="0">
                <a:solidFill>
                  <a:schemeClr val="accent3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| </a:t>
            </a:r>
            <a:r>
              <a:rPr lang="ko-KR" altLang="en-US" sz="3200" dirty="0">
                <a:solidFill>
                  <a:schemeClr val="accent3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개인정보 </a:t>
            </a:r>
            <a:r>
              <a:rPr lang="en-US" altLang="ko-KR" sz="3200" dirty="0">
                <a:solidFill>
                  <a:schemeClr val="accent3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| 1:1</a:t>
            </a:r>
            <a:r>
              <a:rPr lang="ko-KR" altLang="en-US" sz="3200" dirty="0">
                <a:solidFill>
                  <a:schemeClr val="accent3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문의 </a:t>
            </a:r>
            <a:r>
              <a:rPr lang="en-US" altLang="ko-KR" sz="3200" dirty="0">
                <a:solidFill>
                  <a:schemeClr val="accent3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| </a:t>
            </a:r>
            <a:r>
              <a:rPr lang="ko-KR" altLang="en-US" sz="3200" dirty="0">
                <a:solidFill>
                  <a:schemeClr val="accent3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공지사항</a:t>
            </a:r>
          </a:p>
        </p:txBody>
      </p:sp>
    </p:spTree>
    <p:extLst>
      <p:ext uri="{BB962C8B-B14F-4D97-AF65-F5344CB8AC3E}">
        <p14:creationId xmlns:p14="http://schemas.microsoft.com/office/powerpoint/2010/main" val="20583994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22" name="자유형: 도형 21"/>
          <p:cNvSpPr/>
          <p:nvPr/>
        </p:nvSpPr>
        <p:spPr>
          <a:xfrm>
            <a:off x="1524000" y="30832"/>
            <a:ext cx="9144000" cy="6858000"/>
          </a:xfrm>
          <a:custGeom>
            <a:avLst/>
            <a:gdLst>
              <a:gd name="connsiteX0" fmla="*/ 2794488 w 9144000"/>
              <a:gd name="connsiteY0" fmla="*/ 0 h 6858000"/>
              <a:gd name="connsiteX1" fmla="*/ 9144000 w 9144000"/>
              <a:gd name="connsiteY1" fmla="*/ 0 h 6858000"/>
              <a:gd name="connsiteX2" fmla="*/ 9144000 w 9144000"/>
              <a:gd name="connsiteY2" fmla="*/ 2173585 h 6858000"/>
              <a:gd name="connsiteX3" fmla="*/ 6349512 w 9144000"/>
              <a:gd name="connsiteY3" fmla="*/ 6858000 h 6858000"/>
              <a:gd name="connsiteX4" fmla="*/ 0 w 9144000"/>
              <a:gd name="connsiteY4" fmla="*/ 6858000 h 6858000"/>
              <a:gd name="connsiteX5" fmla="*/ 0 w 9144000"/>
              <a:gd name="connsiteY5" fmla="*/ 4684416 h 6858000"/>
              <a:gd name="connsiteX6" fmla="*/ 2794488 w 9144000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44000" h="6858000">
                <a:moveTo>
                  <a:pt x="2794488" y="0"/>
                </a:moveTo>
                <a:lnTo>
                  <a:pt x="9144000" y="0"/>
                </a:lnTo>
                <a:lnTo>
                  <a:pt x="9144000" y="2173585"/>
                </a:lnTo>
                <a:lnTo>
                  <a:pt x="6349512" y="6858000"/>
                </a:lnTo>
                <a:lnTo>
                  <a:pt x="0" y="6858000"/>
                </a:lnTo>
                <a:lnTo>
                  <a:pt x="0" y="4684416"/>
                </a:lnTo>
                <a:lnTo>
                  <a:pt x="2794488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인터파크고딕 B" panose="02000000000000000000" pitchFamily="2" charset="-127"/>
              <a:ea typeface="인터파크고딕 B" panose="02000000000000000000" pitchFamily="2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3575720" y="2532342"/>
            <a:ext cx="5065997" cy="3966966"/>
            <a:chOff x="773832" y="2705114"/>
            <a:chExt cx="5065997" cy="3966966"/>
          </a:xfrm>
        </p:grpSpPr>
        <p:sp>
          <p:nvSpPr>
            <p:cNvPr id="13" name="Rectangle 4"/>
            <p:cNvSpPr>
              <a:spLocks noChangeArrowheads="1"/>
            </p:cNvSpPr>
            <p:nvPr/>
          </p:nvSpPr>
          <p:spPr bwMode="auto">
            <a:xfrm>
              <a:off x="1349896" y="6325218"/>
              <a:ext cx="3888432" cy="3468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  <a:defRPr/>
              </a:pPr>
              <a:endParaRPr kumimoji="0" lang="en-US" altLang="ko-KR" sz="900" dirty="0">
                <a:latin typeface="인터파크고딕 B" panose="02000000000000000000" pitchFamily="2" charset="-127"/>
                <a:ea typeface="인터파크고딕 B" panose="02000000000000000000" pitchFamily="2" charset="-127"/>
              </a:endParaRPr>
            </a:p>
          </p:txBody>
        </p:sp>
        <p:sp>
          <p:nvSpPr>
            <p:cNvPr id="3075" name="Rectangle 4"/>
            <p:cNvSpPr>
              <a:spLocks noChangeArrowheads="1"/>
            </p:cNvSpPr>
            <p:nvPr/>
          </p:nvSpPr>
          <p:spPr bwMode="auto">
            <a:xfrm>
              <a:off x="773832" y="2705114"/>
              <a:ext cx="4752528" cy="311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kumimoji="0" lang="ko-KR" altLang="en-US" sz="1700" spc="100" dirty="0">
                <a:latin typeface="인터파크고딕 B" panose="02000000000000000000" pitchFamily="2" charset="-127"/>
                <a:ea typeface="인터파크고딕 B" panose="02000000000000000000" pitchFamily="2" charset="-127"/>
              </a:endParaRPr>
            </a:p>
          </p:txBody>
        </p:sp>
        <p:sp>
          <p:nvSpPr>
            <p:cNvPr id="3077" name="Text Box 10"/>
            <p:cNvSpPr txBox="1">
              <a:spLocks noChangeArrowheads="1"/>
            </p:cNvSpPr>
            <p:nvPr/>
          </p:nvSpPr>
          <p:spPr bwMode="auto">
            <a:xfrm>
              <a:off x="979797" y="2932831"/>
              <a:ext cx="4860032" cy="8014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t"/>
            <a:lstStyle>
              <a:lvl1pPr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0" lang="en-US" altLang="ko-KR" sz="5000" b="1" dirty="0" err="1">
                  <a:latin typeface="인터파크고딕 B" panose="02000000000000000000" pitchFamily="2" charset="-127"/>
                  <a:ea typeface="인터파크고딕 B" panose="02000000000000000000" pitchFamily="2" charset="-127"/>
                </a:rPr>
                <a:t>QnA</a:t>
              </a:r>
              <a:endParaRPr kumimoji="0" lang="ko-KR" altLang="en-US" sz="5000" b="1" dirty="0">
                <a:latin typeface="인터파크고딕 B" panose="02000000000000000000" pitchFamily="2" charset="-127"/>
                <a:ea typeface="인터파크고딕 B" panose="02000000000000000000" pitchFamily="2" charset="-127"/>
              </a:endParaRPr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2279576" y="0"/>
            <a:ext cx="1728192" cy="2880320"/>
            <a:chOff x="953725" y="0"/>
            <a:chExt cx="1728192" cy="2880320"/>
          </a:xfrm>
        </p:grpSpPr>
        <p:cxnSp>
          <p:nvCxnSpPr>
            <p:cNvPr id="11" name="직선 연결선 10"/>
            <p:cNvCxnSpPr/>
            <p:nvPr/>
          </p:nvCxnSpPr>
          <p:spPr>
            <a:xfrm flipH="1">
              <a:off x="953725" y="0"/>
              <a:ext cx="1728192" cy="2880320"/>
            </a:xfrm>
            <a:prstGeom prst="line">
              <a:avLst/>
            </a:prstGeom>
            <a:ln w="6350">
              <a:solidFill>
                <a:schemeClr val="tx1"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/>
            <p:cNvCxnSpPr>
              <a:cxnSpLocks/>
            </p:cNvCxnSpPr>
            <p:nvPr/>
          </p:nvCxnSpPr>
          <p:spPr>
            <a:xfrm flipH="1">
              <a:off x="1663454" y="0"/>
              <a:ext cx="717514" cy="1195857"/>
            </a:xfrm>
            <a:prstGeom prst="line">
              <a:avLst/>
            </a:prstGeom>
            <a:ln w="6350">
              <a:solidFill>
                <a:schemeClr val="tx1"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그룹 40"/>
          <p:cNvGrpSpPr/>
          <p:nvPr/>
        </p:nvGrpSpPr>
        <p:grpSpPr>
          <a:xfrm>
            <a:off x="8184232" y="3977680"/>
            <a:ext cx="1728192" cy="2880320"/>
            <a:chOff x="6462083" y="3977680"/>
            <a:chExt cx="1728192" cy="2880320"/>
          </a:xfrm>
        </p:grpSpPr>
        <p:cxnSp>
          <p:nvCxnSpPr>
            <p:cNvPr id="17" name="직선 연결선 16"/>
            <p:cNvCxnSpPr/>
            <p:nvPr/>
          </p:nvCxnSpPr>
          <p:spPr>
            <a:xfrm flipH="1">
              <a:off x="6462083" y="3977680"/>
              <a:ext cx="1728192" cy="2880320"/>
            </a:xfrm>
            <a:prstGeom prst="line">
              <a:avLst/>
            </a:prstGeom>
            <a:ln w="6350">
              <a:solidFill>
                <a:schemeClr val="tx1"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/>
            <p:cNvCxnSpPr>
              <a:cxnSpLocks/>
            </p:cNvCxnSpPr>
            <p:nvPr/>
          </p:nvCxnSpPr>
          <p:spPr>
            <a:xfrm flipH="1">
              <a:off x="6732240" y="5755568"/>
              <a:ext cx="661459" cy="1102432"/>
            </a:xfrm>
            <a:prstGeom prst="line">
              <a:avLst/>
            </a:prstGeom>
            <a:ln w="6350">
              <a:solidFill>
                <a:schemeClr val="tx1"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306459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22" name="자유형: 도형 21"/>
          <p:cNvSpPr/>
          <p:nvPr/>
        </p:nvSpPr>
        <p:spPr>
          <a:xfrm>
            <a:off x="1524000" y="30832"/>
            <a:ext cx="9144000" cy="6858000"/>
          </a:xfrm>
          <a:custGeom>
            <a:avLst/>
            <a:gdLst>
              <a:gd name="connsiteX0" fmla="*/ 2794488 w 9144000"/>
              <a:gd name="connsiteY0" fmla="*/ 0 h 6858000"/>
              <a:gd name="connsiteX1" fmla="*/ 9144000 w 9144000"/>
              <a:gd name="connsiteY1" fmla="*/ 0 h 6858000"/>
              <a:gd name="connsiteX2" fmla="*/ 9144000 w 9144000"/>
              <a:gd name="connsiteY2" fmla="*/ 2173585 h 6858000"/>
              <a:gd name="connsiteX3" fmla="*/ 6349512 w 9144000"/>
              <a:gd name="connsiteY3" fmla="*/ 6858000 h 6858000"/>
              <a:gd name="connsiteX4" fmla="*/ 0 w 9144000"/>
              <a:gd name="connsiteY4" fmla="*/ 6858000 h 6858000"/>
              <a:gd name="connsiteX5" fmla="*/ 0 w 9144000"/>
              <a:gd name="connsiteY5" fmla="*/ 4684416 h 6858000"/>
              <a:gd name="connsiteX6" fmla="*/ 2794488 w 9144000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44000" h="6858000">
                <a:moveTo>
                  <a:pt x="2794488" y="0"/>
                </a:moveTo>
                <a:lnTo>
                  <a:pt x="9144000" y="0"/>
                </a:lnTo>
                <a:lnTo>
                  <a:pt x="9144000" y="2173585"/>
                </a:lnTo>
                <a:lnTo>
                  <a:pt x="6349512" y="6858000"/>
                </a:lnTo>
                <a:lnTo>
                  <a:pt x="0" y="6858000"/>
                </a:lnTo>
                <a:lnTo>
                  <a:pt x="0" y="4684416"/>
                </a:lnTo>
                <a:lnTo>
                  <a:pt x="2794488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인터파크고딕 B" panose="02000000000000000000" pitchFamily="2" charset="-127"/>
              <a:ea typeface="인터파크고딕 B" panose="02000000000000000000" pitchFamily="2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3575720" y="2532342"/>
            <a:ext cx="5065997" cy="3966966"/>
            <a:chOff x="773832" y="2705114"/>
            <a:chExt cx="5065997" cy="3966966"/>
          </a:xfrm>
        </p:grpSpPr>
        <p:sp>
          <p:nvSpPr>
            <p:cNvPr id="13" name="Rectangle 4"/>
            <p:cNvSpPr>
              <a:spLocks noChangeArrowheads="1"/>
            </p:cNvSpPr>
            <p:nvPr/>
          </p:nvSpPr>
          <p:spPr bwMode="auto">
            <a:xfrm>
              <a:off x="1349896" y="6325218"/>
              <a:ext cx="3888432" cy="3468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  <a:defRPr/>
              </a:pPr>
              <a:endParaRPr kumimoji="0" lang="en-US" altLang="ko-KR" sz="900" dirty="0">
                <a:latin typeface="인터파크고딕 B" panose="02000000000000000000" pitchFamily="2" charset="-127"/>
                <a:ea typeface="인터파크고딕 B" panose="02000000000000000000" pitchFamily="2" charset="-127"/>
              </a:endParaRPr>
            </a:p>
          </p:txBody>
        </p:sp>
        <p:sp>
          <p:nvSpPr>
            <p:cNvPr id="3075" name="Rectangle 4"/>
            <p:cNvSpPr>
              <a:spLocks noChangeArrowheads="1"/>
            </p:cNvSpPr>
            <p:nvPr/>
          </p:nvSpPr>
          <p:spPr bwMode="auto">
            <a:xfrm>
              <a:off x="773832" y="2705114"/>
              <a:ext cx="4752528" cy="311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kumimoji="0" lang="ko-KR" altLang="en-US" sz="1700" spc="100" dirty="0">
                <a:latin typeface="인터파크고딕 B" panose="02000000000000000000" pitchFamily="2" charset="-127"/>
                <a:ea typeface="인터파크고딕 B" panose="02000000000000000000" pitchFamily="2" charset="-127"/>
              </a:endParaRPr>
            </a:p>
          </p:txBody>
        </p:sp>
        <p:sp>
          <p:nvSpPr>
            <p:cNvPr id="3077" name="Text Box 10"/>
            <p:cNvSpPr txBox="1">
              <a:spLocks noChangeArrowheads="1"/>
            </p:cNvSpPr>
            <p:nvPr/>
          </p:nvSpPr>
          <p:spPr bwMode="auto">
            <a:xfrm>
              <a:off x="979797" y="2932831"/>
              <a:ext cx="4860032" cy="8014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t"/>
            <a:lstStyle>
              <a:lvl1pPr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0" lang="en-US" altLang="ko-KR" sz="5000" b="1">
                  <a:latin typeface="인터파크고딕 B" panose="02000000000000000000" pitchFamily="2" charset="-127"/>
                  <a:ea typeface="인터파크고딕 B" panose="02000000000000000000" pitchFamily="2" charset="-127"/>
                </a:rPr>
                <a:t>Thank u </a:t>
              </a:r>
              <a:r>
                <a:rPr kumimoji="0" lang="en-US" altLang="ko-KR" sz="5000" b="1">
                  <a:latin typeface="인터파크고딕 B" panose="02000000000000000000" pitchFamily="2" charset="-127"/>
                  <a:ea typeface="인터파크고딕 B" panose="02000000000000000000" pitchFamily="2" charset="-127"/>
                  <a:sym typeface="Wingdings" panose="05000000000000000000" pitchFamily="2" charset="2"/>
                </a:rPr>
                <a:t>: )</a:t>
              </a:r>
              <a:endParaRPr kumimoji="0" lang="ko-KR" altLang="en-US" sz="5000" b="1" dirty="0">
                <a:latin typeface="인터파크고딕 B" panose="02000000000000000000" pitchFamily="2" charset="-127"/>
                <a:ea typeface="인터파크고딕 B" panose="02000000000000000000" pitchFamily="2" charset="-127"/>
              </a:endParaRPr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2279576" y="0"/>
            <a:ext cx="1728192" cy="2880320"/>
            <a:chOff x="953725" y="0"/>
            <a:chExt cx="1728192" cy="2880320"/>
          </a:xfrm>
        </p:grpSpPr>
        <p:cxnSp>
          <p:nvCxnSpPr>
            <p:cNvPr id="11" name="직선 연결선 10"/>
            <p:cNvCxnSpPr/>
            <p:nvPr/>
          </p:nvCxnSpPr>
          <p:spPr>
            <a:xfrm flipH="1">
              <a:off x="953725" y="0"/>
              <a:ext cx="1728192" cy="2880320"/>
            </a:xfrm>
            <a:prstGeom prst="line">
              <a:avLst/>
            </a:prstGeom>
            <a:ln w="6350">
              <a:solidFill>
                <a:schemeClr val="tx1"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/>
            <p:cNvCxnSpPr>
              <a:cxnSpLocks/>
            </p:cNvCxnSpPr>
            <p:nvPr/>
          </p:nvCxnSpPr>
          <p:spPr>
            <a:xfrm flipH="1">
              <a:off x="1663454" y="0"/>
              <a:ext cx="717514" cy="1195857"/>
            </a:xfrm>
            <a:prstGeom prst="line">
              <a:avLst/>
            </a:prstGeom>
            <a:ln w="6350">
              <a:solidFill>
                <a:schemeClr val="tx1"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그룹 40"/>
          <p:cNvGrpSpPr/>
          <p:nvPr/>
        </p:nvGrpSpPr>
        <p:grpSpPr>
          <a:xfrm>
            <a:off x="8184232" y="3977680"/>
            <a:ext cx="1728192" cy="2880320"/>
            <a:chOff x="6462083" y="3977680"/>
            <a:chExt cx="1728192" cy="2880320"/>
          </a:xfrm>
        </p:grpSpPr>
        <p:cxnSp>
          <p:nvCxnSpPr>
            <p:cNvPr id="17" name="직선 연결선 16"/>
            <p:cNvCxnSpPr/>
            <p:nvPr/>
          </p:nvCxnSpPr>
          <p:spPr>
            <a:xfrm flipH="1">
              <a:off x="6462083" y="3977680"/>
              <a:ext cx="1728192" cy="2880320"/>
            </a:xfrm>
            <a:prstGeom prst="line">
              <a:avLst/>
            </a:prstGeom>
            <a:ln w="6350">
              <a:solidFill>
                <a:schemeClr val="tx1"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/>
            <p:cNvCxnSpPr>
              <a:cxnSpLocks/>
            </p:cNvCxnSpPr>
            <p:nvPr/>
          </p:nvCxnSpPr>
          <p:spPr>
            <a:xfrm flipH="1">
              <a:off x="6732240" y="5755568"/>
              <a:ext cx="661459" cy="1102432"/>
            </a:xfrm>
            <a:prstGeom prst="line">
              <a:avLst/>
            </a:prstGeom>
            <a:ln w="6350">
              <a:solidFill>
                <a:schemeClr val="tx1"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853392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875420" y="316360"/>
            <a:ext cx="2484276" cy="369332"/>
          </a:xfrm>
        </p:spPr>
        <p:txBody>
          <a:bodyPr/>
          <a:lstStyle/>
          <a:p>
            <a:r>
              <a:rPr lang="en-US" altLang="ko-KR" dirty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We are </a:t>
            </a:r>
            <a:r>
              <a:rPr lang="en-US" altLang="ko-KR" dirty="0" err="1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Codetiator</a:t>
            </a:r>
            <a:endParaRPr lang="ko-KR" altLang="en-US" dirty="0">
              <a:latin typeface="인터파크고딕 L" panose="02000000000000000000" pitchFamily="2" charset="-127"/>
              <a:ea typeface="인터파크고딕 L" panose="02000000000000000000" pitchFamily="2" charset="-127"/>
              <a:cs typeface="YoonGothic Medium" panose="020206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F5B8BFC-3F0B-4EFD-9371-6817DCB3C1BC}"/>
              </a:ext>
            </a:extLst>
          </p:cNvPr>
          <p:cNvSpPr txBox="1"/>
          <p:nvPr/>
        </p:nvSpPr>
        <p:spPr>
          <a:xfrm>
            <a:off x="508356" y="4153046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accent3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기술 부분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D5556A06-663A-47AF-B02B-990992E024CD}"/>
              </a:ext>
            </a:extLst>
          </p:cNvPr>
          <p:cNvSpPr txBox="1"/>
          <p:nvPr/>
        </p:nvSpPr>
        <p:spPr>
          <a:xfrm>
            <a:off x="356027" y="1159690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accent3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총괄 및 책임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DC9A9E8-42FD-4AD5-932D-B332001D622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094" y="47378"/>
            <a:ext cx="645318" cy="645318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112A1123-E143-4420-ADCD-92A75EEFCC25}"/>
              </a:ext>
            </a:extLst>
          </p:cNvPr>
          <p:cNvGrpSpPr/>
          <p:nvPr/>
        </p:nvGrpSpPr>
        <p:grpSpPr>
          <a:xfrm>
            <a:off x="2362562" y="1078548"/>
            <a:ext cx="1614850" cy="540060"/>
            <a:chOff x="355782" y="1595827"/>
            <a:chExt cx="1614850" cy="540060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D661B0CF-B7F1-4885-A83E-94023D00D6ED}"/>
                </a:ext>
              </a:extLst>
            </p:cNvPr>
            <p:cNvSpPr txBox="1"/>
            <p:nvPr/>
          </p:nvSpPr>
          <p:spPr>
            <a:xfrm>
              <a:off x="1034528" y="1681191"/>
              <a:ext cx="9361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accent3"/>
                  </a:solidFill>
                  <a:latin typeface="인터파크고딕 L" panose="02000000000000000000" pitchFamily="2" charset="-127"/>
                  <a:ea typeface="인터파크고딕 L" panose="02000000000000000000" pitchFamily="2" charset="-127"/>
                  <a:cs typeface="YoonGothic Medium" panose="02020603020101020101" pitchFamily="18" charset="-127"/>
                </a:rPr>
                <a:t>김도엽      </a:t>
              </a:r>
            </a:p>
          </p:txBody>
        </p: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65750AE2-98D0-4CA5-9950-4D5F96426649}"/>
                </a:ext>
              </a:extLst>
            </p:cNvPr>
            <p:cNvGrpSpPr/>
            <p:nvPr/>
          </p:nvGrpSpPr>
          <p:grpSpPr>
            <a:xfrm>
              <a:off x="355782" y="1595827"/>
              <a:ext cx="540060" cy="540060"/>
              <a:chOff x="355782" y="1595827"/>
              <a:chExt cx="540060" cy="540060"/>
            </a:xfrm>
          </p:grpSpPr>
          <p:pic>
            <p:nvPicPr>
              <p:cNvPr id="5" name="그림 4">
                <a:extLst>
                  <a:ext uri="{FF2B5EF4-FFF2-40B4-BE49-F238E27FC236}">
                    <a16:creationId xmlns:a16="http://schemas.microsoft.com/office/drawing/2014/main" id="{B8E1A1A8-ED9C-4ECE-B77D-1B5C97DD37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409788" y="1649833"/>
                <a:ext cx="432048" cy="432048"/>
              </a:xfrm>
              <a:prstGeom prst="rect">
                <a:avLst/>
              </a:prstGeom>
            </p:spPr>
          </p:pic>
          <p:sp>
            <p:nvSpPr>
              <p:cNvPr id="6" name="타원 5">
                <a:extLst>
                  <a:ext uri="{FF2B5EF4-FFF2-40B4-BE49-F238E27FC236}">
                    <a16:creationId xmlns:a16="http://schemas.microsoft.com/office/drawing/2014/main" id="{334A825B-56E7-4A82-AE69-9E4A3FE40665}"/>
                  </a:ext>
                </a:extLst>
              </p:cNvPr>
              <p:cNvSpPr/>
              <p:nvPr/>
            </p:nvSpPr>
            <p:spPr>
              <a:xfrm>
                <a:off x="355782" y="1595827"/>
                <a:ext cx="540060" cy="540060"/>
              </a:xfrm>
              <a:prstGeom prst="ellipse">
                <a:avLst/>
              </a:prstGeom>
              <a:noFill/>
              <a:ln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인터파크고딕 L" panose="02000000000000000000" pitchFamily="2" charset="-127"/>
                  <a:ea typeface="인터파크고딕 L" panose="02000000000000000000" pitchFamily="2" charset="-127"/>
                  <a:cs typeface="YoonGothic Medium" panose="02020603020101020101" pitchFamily="18" charset="-127"/>
                </a:endParaRPr>
              </a:p>
            </p:txBody>
          </p:sp>
        </p:grp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2D0924AC-4DB0-4653-9EBD-97A6C604DD6C}"/>
              </a:ext>
            </a:extLst>
          </p:cNvPr>
          <p:cNvGrpSpPr/>
          <p:nvPr/>
        </p:nvGrpSpPr>
        <p:grpSpPr>
          <a:xfrm>
            <a:off x="2416568" y="2549899"/>
            <a:ext cx="1609757" cy="540060"/>
            <a:chOff x="344107" y="2479259"/>
            <a:chExt cx="1609757" cy="540060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6ACE4BC4-CBD0-4EE0-8C42-6E762B47A38F}"/>
                </a:ext>
              </a:extLst>
            </p:cNvPr>
            <p:cNvSpPr txBox="1"/>
            <p:nvPr/>
          </p:nvSpPr>
          <p:spPr>
            <a:xfrm>
              <a:off x="1034528" y="2559793"/>
              <a:ext cx="9193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err="1">
                  <a:solidFill>
                    <a:schemeClr val="accent3"/>
                  </a:solidFill>
                  <a:latin typeface="인터파크고딕 L" panose="02000000000000000000" pitchFamily="2" charset="-127"/>
                  <a:ea typeface="인터파크고딕 L" panose="02000000000000000000" pitchFamily="2" charset="-127"/>
                  <a:cs typeface="YoonGothic Medium" panose="02020603020101020101" pitchFamily="18" charset="-127"/>
                </a:rPr>
                <a:t>이명재</a:t>
              </a:r>
              <a:endParaRPr lang="ko-KR" altLang="en-US" dirty="0">
                <a:solidFill>
                  <a:schemeClr val="accent3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endParaRPr>
            </a:p>
          </p:txBody>
        </p: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2656CC75-F594-4D25-A4C4-F807CA49D1A5}"/>
                </a:ext>
              </a:extLst>
            </p:cNvPr>
            <p:cNvGrpSpPr/>
            <p:nvPr/>
          </p:nvGrpSpPr>
          <p:grpSpPr>
            <a:xfrm>
              <a:off x="344107" y="2479259"/>
              <a:ext cx="540060" cy="540060"/>
              <a:chOff x="355782" y="1595827"/>
              <a:chExt cx="540060" cy="540060"/>
            </a:xfrm>
          </p:grpSpPr>
          <p:pic>
            <p:nvPicPr>
              <p:cNvPr id="18" name="그림 17">
                <a:extLst>
                  <a:ext uri="{FF2B5EF4-FFF2-40B4-BE49-F238E27FC236}">
                    <a16:creationId xmlns:a16="http://schemas.microsoft.com/office/drawing/2014/main" id="{E5AC9993-50AA-429F-A31B-CA402AFB1A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409788" y="1649833"/>
                <a:ext cx="432048" cy="432048"/>
              </a:xfrm>
              <a:prstGeom prst="rect">
                <a:avLst/>
              </a:prstGeom>
            </p:spPr>
          </p:pic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id="{94C1A89E-D989-4EFA-94F5-3B34C50247D6}"/>
                  </a:ext>
                </a:extLst>
              </p:cNvPr>
              <p:cNvSpPr/>
              <p:nvPr/>
            </p:nvSpPr>
            <p:spPr>
              <a:xfrm>
                <a:off x="355782" y="1595827"/>
                <a:ext cx="540060" cy="540060"/>
              </a:xfrm>
              <a:prstGeom prst="ellipse">
                <a:avLst/>
              </a:prstGeom>
              <a:noFill/>
              <a:ln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인터파크고딕 L" panose="02000000000000000000" pitchFamily="2" charset="-127"/>
                  <a:ea typeface="인터파크고딕 L" panose="02000000000000000000" pitchFamily="2" charset="-127"/>
                  <a:cs typeface="YoonGothic Medium" panose="02020603020101020101" pitchFamily="18" charset="-127"/>
                </a:endParaRPr>
              </a:p>
            </p:txBody>
          </p:sp>
        </p:grp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67EF8DE1-3A60-4224-9B10-03E649CEDF5B}"/>
              </a:ext>
            </a:extLst>
          </p:cNvPr>
          <p:cNvGrpSpPr/>
          <p:nvPr/>
        </p:nvGrpSpPr>
        <p:grpSpPr>
          <a:xfrm>
            <a:off x="2430131" y="4064893"/>
            <a:ext cx="1582901" cy="540060"/>
            <a:chOff x="398113" y="3792087"/>
            <a:chExt cx="1555751" cy="540060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E173667D-321D-4008-94D7-6613ACAB324D}"/>
                </a:ext>
              </a:extLst>
            </p:cNvPr>
            <p:cNvSpPr txBox="1"/>
            <p:nvPr/>
          </p:nvSpPr>
          <p:spPr>
            <a:xfrm>
              <a:off x="1034528" y="3874301"/>
              <a:ext cx="9193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err="1">
                  <a:solidFill>
                    <a:schemeClr val="accent3"/>
                  </a:solidFill>
                  <a:latin typeface="인터파크고딕 L" panose="02000000000000000000" pitchFamily="2" charset="-127"/>
                  <a:ea typeface="인터파크고딕 L" panose="02000000000000000000" pitchFamily="2" charset="-127"/>
                  <a:cs typeface="YoonGothic Medium" panose="02020603020101020101" pitchFamily="18" charset="-127"/>
                </a:rPr>
                <a:t>나영주</a:t>
              </a:r>
              <a:endParaRPr lang="ko-KR" altLang="en-US" dirty="0">
                <a:solidFill>
                  <a:schemeClr val="accent3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endParaRPr>
            </a:p>
          </p:txBody>
        </p: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BFD46E7A-6A08-4FBC-AB4E-B2D72E73E6E9}"/>
                </a:ext>
              </a:extLst>
            </p:cNvPr>
            <p:cNvGrpSpPr/>
            <p:nvPr/>
          </p:nvGrpSpPr>
          <p:grpSpPr>
            <a:xfrm>
              <a:off x="398113" y="3792087"/>
              <a:ext cx="540060" cy="540060"/>
              <a:chOff x="355782" y="1595827"/>
              <a:chExt cx="540060" cy="540060"/>
            </a:xfrm>
          </p:grpSpPr>
          <p:pic>
            <p:nvPicPr>
              <p:cNvPr id="21" name="그림 20">
                <a:extLst>
                  <a:ext uri="{FF2B5EF4-FFF2-40B4-BE49-F238E27FC236}">
                    <a16:creationId xmlns:a16="http://schemas.microsoft.com/office/drawing/2014/main" id="{B4294D10-5BD9-4CAE-BE3E-15841B4651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409788" y="1649833"/>
                <a:ext cx="432048" cy="432048"/>
              </a:xfrm>
              <a:prstGeom prst="rect">
                <a:avLst/>
              </a:prstGeom>
            </p:spPr>
          </p:pic>
          <p:sp>
            <p:nvSpPr>
              <p:cNvPr id="22" name="타원 21">
                <a:extLst>
                  <a:ext uri="{FF2B5EF4-FFF2-40B4-BE49-F238E27FC236}">
                    <a16:creationId xmlns:a16="http://schemas.microsoft.com/office/drawing/2014/main" id="{B062BAA5-DC10-487C-A917-C50656664B47}"/>
                  </a:ext>
                </a:extLst>
              </p:cNvPr>
              <p:cNvSpPr/>
              <p:nvPr/>
            </p:nvSpPr>
            <p:spPr>
              <a:xfrm>
                <a:off x="355782" y="1595827"/>
                <a:ext cx="540060" cy="540060"/>
              </a:xfrm>
              <a:prstGeom prst="ellipse">
                <a:avLst/>
              </a:prstGeom>
              <a:noFill/>
              <a:ln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인터파크고딕 L" panose="02000000000000000000" pitchFamily="2" charset="-127"/>
                  <a:ea typeface="인터파크고딕 L" panose="02000000000000000000" pitchFamily="2" charset="-127"/>
                  <a:cs typeface="YoonGothic Medium" panose="02020603020101020101" pitchFamily="18" charset="-127"/>
                </a:endParaRPr>
              </a:p>
            </p:txBody>
          </p:sp>
        </p:grp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39E20D68-989F-4217-A54F-5C9D3B5B4AD1}"/>
              </a:ext>
            </a:extLst>
          </p:cNvPr>
          <p:cNvGrpSpPr/>
          <p:nvPr/>
        </p:nvGrpSpPr>
        <p:grpSpPr>
          <a:xfrm>
            <a:off x="2430131" y="5481228"/>
            <a:ext cx="1512168" cy="540060"/>
            <a:chOff x="409788" y="4653136"/>
            <a:chExt cx="1665864" cy="540060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6EED141F-61B6-4749-A19B-05F5B2D3E627}"/>
                </a:ext>
              </a:extLst>
            </p:cNvPr>
            <p:cNvSpPr txBox="1"/>
            <p:nvPr/>
          </p:nvSpPr>
          <p:spPr>
            <a:xfrm>
              <a:off x="1067540" y="4738500"/>
              <a:ext cx="10081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accent3"/>
                  </a:solidFill>
                  <a:latin typeface="인터파크고딕 L" panose="02000000000000000000" pitchFamily="2" charset="-127"/>
                  <a:ea typeface="인터파크고딕 L" panose="02000000000000000000" pitchFamily="2" charset="-127"/>
                  <a:cs typeface="YoonGothic Medium" panose="02020603020101020101" pitchFamily="18" charset="-127"/>
                </a:rPr>
                <a:t>박태민</a:t>
              </a:r>
            </a:p>
          </p:txBody>
        </p: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175E1C94-48A2-4005-AC0D-CD8621D4C2FB}"/>
                </a:ext>
              </a:extLst>
            </p:cNvPr>
            <p:cNvGrpSpPr/>
            <p:nvPr/>
          </p:nvGrpSpPr>
          <p:grpSpPr>
            <a:xfrm>
              <a:off x="409788" y="4653136"/>
              <a:ext cx="540060" cy="540060"/>
              <a:chOff x="355782" y="1595827"/>
              <a:chExt cx="540060" cy="540060"/>
            </a:xfrm>
          </p:grpSpPr>
          <p:pic>
            <p:nvPicPr>
              <p:cNvPr id="24" name="그림 23">
                <a:extLst>
                  <a:ext uri="{FF2B5EF4-FFF2-40B4-BE49-F238E27FC236}">
                    <a16:creationId xmlns:a16="http://schemas.microsoft.com/office/drawing/2014/main" id="{B4B03FE0-7501-4F64-92C1-F23C1BB87D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409788" y="1649833"/>
                <a:ext cx="432048" cy="432048"/>
              </a:xfrm>
              <a:prstGeom prst="rect">
                <a:avLst/>
              </a:prstGeom>
            </p:spPr>
          </p:pic>
          <p:sp>
            <p:nvSpPr>
              <p:cNvPr id="25" name="타원 24">
                <a:extLst>
                  <a:ext uri="{FF2B5EF4-FFF2-40B4-BE49-F238E27FC236}">
                    <a16:creationId xmlns:a16="http://schemas.microsoft.com/office/drawing/2014/main" id="{B8DE3E41-9390-474A-B355-41F8EC62A472}"/>
                  </a:ext>
                </a:extLst>
              </p:cNvPr>
              <p:cNvSpPr/>
              <p:nvPr/>
            </p:nvSpPr>
            <p:spPr>
              <a:xfrm>
                <a:off x="355782" y="1595827"/>
                <a:ext cx="540060" cy="540060"/>
              </a:xfrm>
              <a:prstGeom prst="ellipse">
                <a:avLst/>
              </a:prstGeom>
              <a:noFill/>
              <a:ln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인터파크고딕 L" panose="02000000000000000000" pitchFamily="2" charset="-127"/>
                  <a:ea typeface="인터파크고딕 L" panose="02000000000000000000" pitchFamily="2" charset="-127"/>
                  <a:cs typeface="YoonGothic Medium" panose="02020603020101020101" pitchFamily="18" charset="-127"/>
                </a:endParaRPr>
              </a:p>
            </p:txBody>
          </p:sp>
        </p:grp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4A394E4B-2281-457F-81F5-C928D20D7E2F}"/>
              </a:ext>
            </a:extLst>
          </p:cNvPr>
          <p:cNvSpPr txBox="1"/>
          <p:nvPr/>
        </p:nvSpPr>
        <p:spPr>
          <a:xfrm>
            <a:off x="119336" y="2585634"/>
            <a:ext cx="2112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3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PPT </a:t>
            </a:r>
            <a:r>
              <a:rPr lang="ko-KR" altLang="en-US" dirty="0">
                <a:solidFill>
                  <a:schemeClr val="accent3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및 영상 편집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5556A06-663A-47AF-B02B-990992E024CD}"/>
              </a:ext>
            </a:extLst>
          </p:cNvPr>
          <p:cNvSpPr txBox="1"/>
          <p:nvPr/>
        </p:nvSpPr>
        <p:spPr>
          <a:xfrm>
            <a:off x="6328650" y="1187476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accent3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소속 직책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2362562" y="980728"/>
            <a:ext cx="8640960" cy="197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356027" y="980728"/>
            <a:ext cx="1512168" cy="20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/>
          <p:nvPr/>
        </p:nvCxnSpPr>
        <p:spPr>
          <a:xfrm>
            <a:off x="356027" y="2407506"/>
            <a:ext cx="1512168" cy="20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/>
          <p:cNvCxnSpPr/>
          <p:nvPr/>
        </p:nvCxnSpPr>
        <p:spPr>
          <a:xfrm>
            <a:off x="356027" y="3968979"/>
            <a:ext cx="1512168" cy="20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D5556A06-663A-47AF-B02B-990992E024CD}"/>
              </a:ext>
            </a:extLst>
          </p:cNvPr>
          <p:cNvSpPr txBox="1"/>
          <p:nvPr/>
        </p:nvSpPr>
        <p:spPr>
          <a:xfrm>
            <a:off x="3863752" y="1174622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accent3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근무 기간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5556A06-663A-47AF-B02B-990992E024CD}"/>
              </a:ext>
            </a:extLst>
          </p:cNvPr>
          <p:cNvSpPr txBox="1"/>
          <p:nvPr/>
        </p:nvSpPr>
        <p:spPr>
          <a:xfrm>
            <a:off x="8112224" y="1166239"/>
            <a:ext cx="181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accent3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주요 업무</a:t>
            </a:r>
          </a:p>
        </p:txBody>
      </p:sp>
      <p:cxnSp>
        <p:nvCxnSpPr>
          <p:cNvPr id="56" name="직선 연결선 55"/>
          <p:cNvCxnSpPr/>
          <p:nvPr/>
        </p:nvCxnSpPr>
        <p:spPr>
          <a:xfrm>
            <a:off x="2387978" y="2408860"/>
            <a:ext cx="8640960" cy="197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/>
          <p:cNvCxnSpPr/>
          <p:nvPr/>
        </p:nvCxnSpPr>
        <p:spPr>
          <a:xfrm>
            <a:off x="2353920" y="3972287"/>
            <a:ext cx="8640960" cy="197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/>
          <p:cNvCxnSpPr/>
          <p:nvPr/>
        </p:nvCxnSpPr>
        <p:spPr>
          <a:xfrm>
            <a:off x="2353920" y="5363682"/>
            <a:ext cx="8640960" cy="197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3863752" y="1556808"/>
            <a:ext cx="244530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rgbClr val="363750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2015</a:t>
            </a:r>
            <a:r>
              <a:rPr lang="ko-KR" altLang="en-US" sz="1500" dirty="0">
                <a:solidFill>
                  <a:srgbClr val="363750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년 </a:t>
            </a:r>
            <a:r>
              <a:rPr lang="en-US" altLang="ko-KR" sz="1500" dirty="0">
                <a:solidFill>
                  <a:srgbClr val="363750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2</a:t>
            </a:r>
            <a:r>
              <a:rPr lang="ko-KR" altLang="en-US" sz="1500" dirty="0">
                <a:solidFill>
                  <a:srgbClr val="363750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월 </a:t>
            </a:r>
            <a:r>
              <a:rPr lang="en-US" altLang="ko-KR" sz="1500" dirty="0">
                <a:solidFill>
                  <a:srgbClr val="363750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~ 2017</a:t>
            </a:r>
            <a:r>
              <a:rPr lang="ko-KR" altLang="en-US" sz="1500" dirty="0">
                <a:solidFill>
                  <a:srgbClr val="363750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년 </a:t>
            </a:r>
            <a:r>
              <a:rPr lang="en-US" altLang="ko-KR" sz="1500" dirty="0">
                <a:solidFill>
                  <a:srgbClr val="363750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1</a:t>
            </a:r>
            <a:r>
              <a:rPr lang="ko-KR" altLang="en-US" sz="1500" dirty="0">
                <a:solidFill>
                  <a:srgbClr val="363750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월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6328650" y="1554434"/>
            <a:ext cx="17281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solidFill>
                  <a:srgbClr val="363750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농협정보시스템 </a:t>
            </a:r>
            <a:endParaRPr lang="en-US" altLang="ko-KR" sz="1500" dirty="0">
              <a:solidFill>
                <a:srgbClr val="363750"/>
              </a:solidFill>
              <a:latin typeface="인터파크고딕 L" panose="02000000000000000000" pitchFamily="2" charset="-127"/>
              <a:ea typeface="인터파크고딕 L" panose="02000000000000000000" pitchFamily="2" charset="-127"/>
            </a:endParaRPr>
          </a:p>
          <a:p>
            <a:endParaRPr lang="en-US" altLang="ko-KR" sz="500" dirty="0">
              <a:solidFill>
                <a:srgbClr val="363750"/>
              </a:solidFill>
              <a:latin typeface="인터파크고딕 L" panose="02000000000000000000" pitchFamily="2" charset="-127"/>
              <a:ea typeface="인터파크고딕 L" panose="02000000000000000000" pitchFamily="2" charset="-127"/>
            </a:endParaRPr>
          </a:p>
          <a:p>
            <a:r>
              <a:rPr lang="ko-KR" altLang="en-US" sz="1600" dirty="0">
                <a:solidFill>
                  <a:srgbClr val="363750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운영사업부 주 임</a:t>
            </a:r>
            <a:endParaRPr lang="ko-KR" altLang="en-US" sz="1500" dirty="0">
              <a:solidFill>
                <a:srgbClr val="363750"/>
              </a:solidFill>
              <a:latin typeface="인터파크고딕 L" panose="02000000000000000000" pitchFamily="2" charset="-127"/>
              <a:ea typeface="인터파크고딕 L" panose="02000000000000000000" pitchFamily="2" charset="-127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8112224" y="1543954"/>
            <a:ext cx="3168352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rgbClr val="363750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NH </a:t>
            </a:r>
            <a:r>
              <a:rPr lang="ko-KR" altLang="en-US" sz="1500" dirty="0" err="1">
                <a:solidFill>
                  <a:srgbClr val="363750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농협폴</a:t>
            </a:r>
            <a:r>
              <a:rPr lang="ko-KR" altLang="en-US" sz="1500" dirty="0">
                <a:solidFill>
                  <a:srgbClr val="363750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 주유소 </a:t>
            </a:r>
            <a:r>
              <a:rPr lang="en-US" altLang="ko-KR" sz="1500" dirty="0">
                <a:solidFill>
                  <a:srgbClr val="363750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POS, </a:t>
            </a:r>
            <a:r>
              <a:rPr lang="ko-KR" altLang="en-US" sz="1500" dirty="0">
                <a:solidFill>
                  <a:srgbClr val="363750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 </a:t>
            </a:r>
            <a:endParaRPr lang="en-US" altLang="ko-KR" sz="1500" dirty="0">
              <a:solidFill>
                <a:srgbClr val="363750"/>
              </a:solidFill>
              <a:latin typeface="인터파크고딕 L" panose="02000000000000000000" pitchFamily="2" charset="-127"/>
              <a:ea typeface="인터파크고딕 L" panose="02000000000000000000" pitchFamily="2" charset="-127"/>
            </a:endParaRPr>
          </a:p>
          <a:p>
            <a:r>
              <a:rPr lang="ko-KR" altLang="en-US" sz="1500" dirty="0">
                <a:solidFill>
                  <a:srgbClr val="363750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안심축산물전문점 </a:t>
            </a:r>
            <a:r>
              <a:rPr lang="en-US" altLang="ko-KR" sz="1500" dirty="0">
                <a:solidFill>
                  <a:srgbClr val="363750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POS,</a:t>
            </a:r>
          </a:p>
          <a:p>
            <a:r>
              <a:rPr lang="ko-KR" altLang="en-US" sz="1500" dirty="0">
                <a:solidFill>
                  <a:srgbClr val="363750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농협은행 </a:t>
            </a:r>
            <a:r>
              <a:rPr lang="ko-KR" altLang="en-US" sz="1500" dirty="0" err="1">
                <a:solidFill>
                  <a:srgbClr val="363750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미디어월</a:t>
            </a:r>
            <a:r>
              <a:rPr lang="ko-KR" altLang="en-US" sz="1500" dirty="0">
                <a:solidFill>
                  <a:srgbClr val="363750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 납품 사업 담당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3863752" y="2662127"/>
            <a:ext cx="244530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rgbClr val="363750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2016</a:t>
            </a:r>
            <a:r>
              <a:rPr lang="ko-KR" altLang="en-US" sz="1500" dirty="0">
                <a:solidFill>
                  <a:srgbClr val="363750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년 </a:t>
            </a:r>
            <a:r>
              <a:rPr lang="en-US" altLang="ko-KR" sz="1500" dirty="0">
                <a:solidFill>
                  <a:srgbClr val="363750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4</a:t>
            </a:r>
            <a:r>
              <a:rPr lang="ko-KR" altLang="en-US" sz="1500" dirty="0">
                <a:solidFill>
                  <a:srgbClr val="363750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월 </a:t>
            </a:r>
            <a:r>
              <a:rPr lang="en-US" altLang="ko-KR" sz="1500" dirty="0">
                <a:solidFill>
                  <a:srgbClr val="363750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~ 2018</a:t>
            </a:r>
            <a:r>
              <a:rPr lang="ko-KR" altLang="en-US" sz="1500" dirty="0">
                <a:solidFill>
                  <a:srgbClr val="363750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년 </a:t>
            </a:r>
            <a:r>
              <a:rPr lang="en-US" altLang="ko-KR" sz="1500" dirty="0">
                <a:solidFill>
                  <a:srgbClr val="363750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9</a:t>
            </a:r>
            <a:r>
              <a:rPr lang="ko-KR" altLang="en-US" sz="1500" dirty="0">
                <a:solidFill>
                  <a:srgbClr val="363750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월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6328650" y="2667851"/>
            <a:ext cx="172819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rgbClr val="363750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AD </a:t>
            </a:r>
            <a:r>
              <a:rPr lang="ko-KR" altLang="en-US" sz="1500" dirty="0">
                <a:solidFill>
                  <a:srgbClr val="363750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애니메이션</a:t>
            </a:r>
            <a:endParaRPr lang="en-US" altLang="ko-KR" sz="1500" dirty="0">
              <a:solidFill>
                <a:srgbClr val="363750"/>
              </a:solidFill>
              <a:latin typeface="인터파크고딕 L" panose="02000000000000000000" pitchFamily="2" charset="-127"/>
              <a:ea typeface="인터파크고딕 L" panose="02000000000000000000" pitchFamily="2" charset="-127"/>
            </a:endParaRPr>
          </a:p>
          <a:p>
            <a:r>
              <a:rPr lang="en-US" altLang="ko-KR" sz="1500" dirty="0">
                <a:solidFill>
                  <a:srgbClr val="363750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Art Director</a:t>
            </a:r>
            <a:endParaRPr lang="ko-KR" altLang="en-US" sz="1500" dirty="0">
              <a:solidFill>
                <a:srgbClr val="363750"/>
              </a:solidFill>
              <a:latin typeface="인터파크고딕 L" panose="02000000000000000000" pitchFamily="2" charset="-127"/>
              <a:ea typeface="인터파크고딕 L" panose="02000000000000000000" pitchFamily="2" charset="-127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8112224" y="2657371"/>
            <a:ext cx="316835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rgbClr val="363750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Lighting composition,</a:t>
            </a:r>
          </a:p>
          <a:p>
            <a:r>
              <a:rPr lang="ko-KR" altLang="en-US" sz="1500" dirty="0">
                <a:solidFill>
                  <a:srgbClr val="363750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영상 및 </a:t>
            </a:r>
            <a:r>
              <a:rPr lang="en-US" altLang="ko-KR" sz="1500" dirty="0">
                <a:solidFill>
                  <a:srgbClr val="363750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CG </a:t>
            </a:r>
            <a:r>
              <a:rPr lang="ko-KR" altLang="en-US" sz="1500" dirty="0">
                <a:solidFill>
                  <a:srgbClr val="363750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편집 담당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3863752" y="4181859"/>
            <a:ext cx="258575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rgbClr val="363750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2016</a:t>
            </a:r>
            <a:r>
              <a:rPr lang="ko-KR" altLang="en-US" sz="1500" dirty="0">
                <a:solidFill>
                  <a:srgbClr val="363750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년 </a:t>
            </a:r>
            <a:r>
              <a:rPr lang="en-US" altLang="ko-KR" sz="1500" dirty="0">
                <a:solidFill>
                  <a:srgbClr val="363750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4</a:t>
            </a:r>
            <a:r>
              <a:rPr lang="ko-KR" altLang="en-US" sz="1500" dirty="0">
                <a:solidFill>
                  <a:srgbClr val="363750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월 </a:t>
            </a:r>
            <a:r>
              <a:rPr lang="en-US" altLang="ko-KR" sz="1500" dirty="0">
                <a:solidFill>
                  <a:srgbClr val="363750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~ 2016</a:t>
            </a:r>
            <a:r>
              <a:rPr lang="ko-KR" altLang="en-US" sz="1500" dirty="0">
                <a:solidFill>
                  <a:srgbClr val="363750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년 </a:t>
            </a:r>
            <a:r>
              <a:rPr lang="en-US" altLang="ko-KR" sz="1500" dirty="0">
                <a:solidFill>
                  <a:srgbClr val="363750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10</a:t>
            </a:r>
            <a:r>
              <a:rPr lang="ko-KR" altLang="en-US" sz="1500" dirty="0">
                <a:solidFill>
                  <a:srgbClr val="363750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월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6328650" y="4187583"/>
            <a:ext cx="172819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solidFill>
                  <a:srgbClr val="363750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하우게임스쿨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8112224" y="4177103"/>
            <a:ext cx="31683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rgbClr val="363750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Code </a:t>
            </a:r>
            <a:r>
              <a:rPr lang="ko-KR" altLang="en-US" sz="1500" dirty="0">
                <a:solidFill>
                  <a:srgbClr val="363750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기술 부분 담당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3863752" y="5605453"/>
            <a:ext cx="258575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rgbClr val="363750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2017</a:t>
            </a:r>
            <a:r>
              <a:rPr lang="ko-KR" altLang="en-US" sz="1500" dirty="0">
                <a:solidFill>
                  <a:srgbClr val="363750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년 </a:t>
            </a:r>
            <a:r>
              <a:rPr lang="en-US" altLang="ko-KR" sz="1500" dirty="0">
                <a:solidFill>
                  <a:srgbClr val="363750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7</a:t>
            </a:r>
            <a:r>
              <a:rPr lang="ko-KR" altLang="en-US" sz="1500" dirty="0">
                <a:solidFill>
                  <a:srgbClr val="363750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월 </a:t>
            </a:r>
            <a:r>
              <a:rPr lang="en-US" altLang="ko-KR" sz="1500" dirty="0">
                <a:solidFill>
                  <a:srgbClr val="363750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~ 2017</a:t>
            </a:r>
            <a:r>
              <a:rPr lang="ko-KR" altLang="en-US" sz="1500" dirty="0">
                <a:solidFill>
                  <a:srgbClr val="363750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년 </a:t>
            </a:r>
            <a:r>
              <a:rPr lang="en-US" altLang="ko-KR" sz="1500" dirty="0">
                <a:solidFill>
                  <a:srgbClr val="363750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12</a:t>
            </a:r>
            <a:r>
              <a:rPr lang="ko-KR" altLang="en-US" sz="1500" dirty="0">
                <a:solidFill>
                  <a:srgbClr val="363750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월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6352355" y="5611177"/>
            <a:ext cx="161585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solidFill>
                  <a:srgbClr val="363750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한국 소프트웨어</a:t>
            </a:r>
            <a:endParaRPr lang="en-US" altLang="ko-KR" sz="1500" dirty="0">
              <a:solidFill>
                <a:srgbClr val="363750"/>
              </a:solidFill>
              <a:latin typeface="인터파크고딕 L" panose="02000000000000000000" pitchFamily="2" charset="-127"/>
              <a:ea typeface="인터파크고딕 L" panose="02000000000000000000" pitchFamily="2" charset="-127"/>
            </a:endParaRPr>
          </a:p>
          <a:p>
            <a:r>
              <a:rPr lang="ko-KR" altLang="en-US" sz="1500" dirty="0">
                <a:solidFill>
                  <a:srgbClr val="363750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산업 협회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8112224" y="5615379"/>
            <a:ext cx="31683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rgbClr val="363750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Code </a:t>
            </a:r>
            <a:r>
              <a:rPr lang="ko-KR" altLang="en-US" sz="1500" dirty="0">
                <a:solidFill>
                  <a:srgbClr val="363750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기술 부분 담당</a:t>
            </a:r>
          </a:p>
        </p:txBody>
      </p:sp>
    </p:spTree>
    <p:extLst>
      <p:ext uri="{BB962C8B-B14F-4D97-AF65-F5344CB8AC3E}">
        <p14:creationId xmlns:p14="http://schemas.microsoft.com/office/powerpoint/2010/main" val="22911906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875420" y="316360"/>
            <a:ext cx="2232248" cy="369332"/>
          </a:xfrm>
        </p:spPr>
        <p:txBody>
          <a:bodyPr/>
          <a:lstStyle/>
          <a:p>
            <a:r>
              <a:rPr lang="en-US" altLang="ko-KR" dirty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Project</a:t>
            </a:r>
            <a:endParaRPr lang="ko-KR" altLang="en-US" dirty="0">
              <a:latin typeface="인터파크고딕 L" panose="02000000000000000000" pitchFamily="2" charset="-127"/>
              <a:ea typeface="인터파크고딕 L" panose="02000000000000000000" pitchFamily="2" charset="-127"/>
              <a:cs typeface="YoonGothic Medium" panose="0202060302010102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F1A3BFC-42C7-4B6E-919F-43BB8C17D90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83" y="57230"/>
            <a:ext cx="619471" cy="61947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82299C0-0757-4649-BA21-C9826100F9B9}"/>
              </a:ext>
            </a:extLst>
          </p:cNvPr>
          <p:cNvSpPr txBox="1"/>
          <p:nvPr/>
        </p:nvSpPr>
        <p:spPr>
          <a:xfrm>
            <a:off x="789066" y="1799883"/>
            <a:ext cx="1368152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0" dirty="0">
                <a:solidFill>
                  <a:schemeClr val="accent3"/>
                </a:solidFill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Who?</a:t>
            </a:r>
            <a:endParaRPr lang="ko-KR" altLang="en-US" sz="3500" dirty="0">
              <a:solidFill>
                <a:schemeClr val="accent3"/>
              </a:solidFill>
              <a:latin typeface="인터파크고딕 B" panose="02000000000000000000" pitchFamily="2" charset="-127"/>
              <a:ea typeface="인터파크고딕 B" panose="020000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8CB2AA6-1183-457F-B717-2C0FD48F6EBC}"/>
              </a:ext>
            </a:extLst>
          </p:cNvPr>
          <p:cNvSpPr txBox="1"/>
          <p:nvPr/>
        </p:nvSpPr>
        <p:spPr>
          <a:xfrm>
            <a:off x="789066" y="3336227"/>
            <a:ext cx="6391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accent3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투자금을 원활하게 조달 할 수 있는 협력 파트너를 원하는 개발자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B4EA53D-C0AA-4A7C-8339-C9437ED61B45}"/>
              </a:ext>
            </a:extLst>
          </p:cNvPr>
          <p:cNvSpPr txBox="1"/>
          <p:nvPr/>
        </p:nvSpPr>
        <p:spPr>
          <a:xfrm>
            <a:off x="786337" y="2762106"/>
            <a:ext cx="77408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accent3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좋은 게임 아이디어를 가지고 있지만 투자자 유치가 쉽지 않는 개발자</a:t>
            </a:r>
          </a:p>
        </p:txBody>
      </p:sp>
    </p:spTree>
    <p:extLst>
      <p:ext uri="{BB962C8B-B14F-4D97-AF65-F5344CB8AC3E}">
        <p14:creationId xmlns:p14="http://schemas.microsoft.com/office/powerpoint/2010/main" val="7829445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875420" y="316360"/>
            <a:ext cx="2232248" cy="369332"/>
          </a:xfrm>
        </p:spPr>
        <p:txBody>
          <a:bodyPr/>
          <a:lstStyle/>
          <a:p>
            <a:r>
              <a:rPr lang="en-US" altLang="ko-KR" dirty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Project</a:t>
            </a:r>
            <a:endParaRPr lang="ko-KR" altLang="en-US" dirty="0">
              <a:latin typeface="인터파크고딕 L" panose="02000000000000000000" pitchFamily="2" charset="-127"/>
              <a:ea typeface="인터파크고딕 L" panose="02000000000000000000" pitchFamily="2" charset="-127"/>
              <a:cs typeface="YoonGothic Medium" panose="0202060302010102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F1A3BFC-42C7-4B6E-919F-43BB8C17D90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83" y="57230"/>
            <a:ext cx="619471" cy="619471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C3CE22CC-E329-4A44-B34E-8FF4B1770521}"/>
              </a:ext>
            </a:extLst>
          </p:cNvPr>
          <p:cNvSpPr txBox="1"/>
          <p:nvPr/>
        </p:nvSpPr>
        <p:spPr>
          <a:xfrm>
            <a:off x="733850" y="1844824"/>
            <a:ext cx="2146333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0" dirty="0">
                <a:solidFill>
                  <a:schemeClr val="accent3"/>
                </a:solidFill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To Who?</a:t>
            </a:r>
            <a:endParaRPr lang="ko-KR" altLang="en-US" sz="3500" dirty="0">
              <a:solidFill>
                <a:schemeClr val="accent3"/>
              </a:solidFill>
              <a:latin typeface="인터파크고딕 B" panose="02000000000000000000" pitchFamily="2" charset="-127"/>
              <a:ea typeface="인터파크고딕 B" panose="02000000000000000000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A400529-54B7-4203-B0B2-4F38A1627AA5}"/>
              </a:ext>
            </a:extLst>
          </p:cNvPr>
          <p:cNvSpPr txBox="1"/>
          <p:nvPr/>
        </p:nvSpPr>
        <p:spPr>
          <a:xfrm>
            <a:off x="696368" y="3347050"/>
            <a:ext cx="4823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accent3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고수익이 나오는 투자를 원하는 투자자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6986BF4-CAFE-4CC3-8855-875D1715CF3D}"/>
              </a:ext>
            </a:extLst>
          </p:cNvPr>
          <p:cNvSpPr txBox="1"/>
          <p:nvPr/>
        </p:nvSpPr>
        <p:spPr>
          <a:xfrm>
            <a:off x="720776" y="3900564"/>
            <a:ext cx="5663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accent3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투명한 프로젝트 운영으로 투자금 보호를 원하는 투자자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449492A-52EF-4C60-A1C6-462E3C6F07F6}"/>
              </a:ext>
            </a:extLst>
          </p:cNvPr>
          <p:cNvSpPr txBox="1"/>
          <p:nvPr/>
        </p:nvSpPr>
        <p:spPr>
          <a:xfrm>
            <a:off x="714252" y="2809493"/>
            <a:ext cx="54366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accent3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새로운 분야의 투자를 원하는 투자자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D2D857C-FA5E-4102-A0D5-05F0DDE00799}"/>
              </a:ext>
            </a:extLst>
          </p:cNvPr>
          <p:cNvSpPr txBox="1"/>
          <p:nvPr/>
        </p:nvSpPr>
        <p:spPr>
          <a:xfrm>
            <a:off x="761854" y="4499828"/>
            <a:ext cx="540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accent3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새로운 게임을 후원하고 싶은 투자자</a:t>
            </a:r>
          </a:p>
        </p:txBody>
      </p:sp>
    </p:spTree>
    <p:extLst>
      <p:ext uri="{BB962C8B-B14F-4D97-AF65-F5344CB8AC3E}">
        <p14:creationId xmlns:p14="http://schemas.microsoft.com/office/powerpoint/2010/main" val="27608648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875420" y="316360"/>
            <a:ext cx="2232248" cy="369332"/>
          </a:xfrm>
        </p:spPr>
        <p:txBody>
          <a:bodyPr/>
          <a:lstStyle/>
          <a:p>
            <a:r>
              <a:rPr lang="en-US" altLang="ko-KR" dirty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Project</a:t>
            </a:r>
            <a:endParaRPr lang="ko-KR" altLang="en-US" dirty="0">
              <a:latin typeface="인터파크고딕 L" panose="02000000000000000000" pitchFamily="2" charset="-127"/>
              <a:ea typeface="인터파크고딕 L" panose="02000000000000000000" pitchFamily="2" charset="-127"/>
              <a:cs typeface="YoonGothic Medium" panose="0202060302010102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F1A3BFC-42C7-4B6E-919F-43BB8C17D90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83" y="57230"/>
            <a:ext cx="619471" cy="61947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8CB2AA6-1183-457F-B717-2C0FD48F6EBC}"/>
              </a:ext>
            </a:extLst>
          </p:cNvPr>
          <p:cNvSpPr txBox="1"/>
          <p:nvPr/>
        </p:nvSpPr>
        <p:spPr>
          <a:xfrm>
            <a:off x="740150" y="4558830"/>
            <a:ext cx="3960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accent3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예상 수익을 공개함으로 투자 흥미 유발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B4EA53D-C0AA-4A7C-8339-C9437ED61B45}"/>
              </a:ext>
            </a:extLst>
          </p:cNvPr>
          <p:cNvSpPr txBox="1"/>
          <p:nvPr/>
        </p:nvSpPr>
        <p:spPr>
          <a:xfrm>
            <a:off x="772942" y="3383522"/>
            <a:ext cx="8142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accent3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회사 등급 </a:t>
            </a:r>
            <a:r>
              <a:rPr lang="en-US" altLang="ko-KR" dirty="0">
                <a:solidFill>
                  <a:schemeClr val="accent3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(</a:t>
            </a:r>
            <a:r>
              <a:rPr lang="ko-KR" altLang="en-US" dirty="0">
                <a:solidFill>
                  <a:schemeClr val="accent3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회사원 수</a:t>
            </a:r>
            <a:r>
              <a:rPr lang="en-US" altLang="ko-KR" dirty="0">
                <a:solidFill>
                  <a:schemeClr val="accent3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, </a:t>
            </a:r>
            <a:r>
              <a:rPr lang="ko-KR" altLang="en-US" dirty="0">
                <a:solidFill>
                  <a:schemeClr val="accent3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경력</a:t>
            </a:r>
            <a:r>
              <a:rPr lang="en-US" altLang="ko-KR" dirty="0">
                <a:solidFill>
                  <a:schemeClr val="accent3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, </a:t>
            </a:r>
            <a:r>
              <a:rPr lang="ko-KR" altLang="en-US" dirty="0">
                <a:solidFill>
                  <a:schemeClr val="accent3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연체 </a:t>
            </a:r>
            <a:r>
              <a:rPr lang="ko-KR" altLang="en-US" dirty="0" err="1">
                <a:solidFill>
                  <a:schemeClr val="accent3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부실률</a:t>
            </a:r>
            <a:r>
              <a:rPr lang="en-US" altLang="ko-KR" dirty="0">
                <a:solidFill>
                  <a:schemeClr val="accent3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)</a:t>
            </a:r>
            <a:r>
              <a:rPr lang="ko-KR" altLang="en-US" dirty="0">
                <a:solidFill>
                  <a:schemeClr val="accent3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을 공개하여 투명하고 안전한 자금 유치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8ADC22A-9A01-49B0-ACD8-1A99AFA5AD41}"/>
              </a:ext>
            </a:extLst>
          </p:cNvPr>
          <p:cNvSpPr txBox="1"/>
          <p:nvPr/>
        </p:nvSpPr>
        <p:spPr>
          <a:xfrm>
            <a:off x="740150" y="1844313"/>
            <a:ext cx="211549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0" dirty="0">
                <a:solidFill>
                  <a:schemeClr val="accent3"/>
                </a:solidFill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How!</a:t>
            </a:r>
            <a:endParaRPr lang="ko-KR" altLang="en-US" sz="3500" dirty="0">
              <a:solidFill>
                <a:schemeClr val="accent3"/>
              </a:solidFill>
              <a:latin typeface="인터파크고딕 B" panose="02000000000000000000" pitchFamily="2" charset="-127"/>
              <a:ea typeface="인터파크고딕 B" panose="02000000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0DF5D41-0300-4F70-92E0-0A0B8D39C822}"/>
              </a:ext>
            </a:extLst>
          </p:cNvPr>
          <p:cNvSpPr txBox="1"/>
          <p:nvPr/>
        </p:nvSpPr>
        <p:spPr>
          <a:xfrm>
            <a:off x="772942" y="3971176"/>
            <a:ext cx="540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accent3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담보 유형</a:t>
            </a:r>
            <a:r>
              <a:rPr lang="en-US" altLang="ko-KR" dirty="0">
                <a:solidFill>
                  <a:schemeClr val="accent3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, </a:t>
            </a:r>
            <a:r>
              <a:rPr lang="ko-KR" altLang="en-US" dirty="0">
                <a:solidFill>
                  <a:schemeClr val="accent3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가치에 따른 안전장치 제공으로 투자금 보호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C4CE152-2295-4014-B94F-87F960F3AC1B}"/>
              </a:ext>
            </a:extLst>
          </p:cNvPr>
          <p:cNvSpPr/>
          <p:nvPr/>
        </p:nvSpPr>
        <p:spPr>
          <a:xfrm>
            <a:off x="740150" y="5146484"/>
            <a:ext cx="37192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accent3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상환 방식에 따른 투자자 투자금 관리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D2D857C-FA5E-4102-A0D5-05F0DDE00799}"/>
              </a:ext>
            </a:extLst>
          </p:cNvPr>
          <p:cNvSpPr txBox="1"/>
          <p:nvPr/>
        </p:nvSpPr>
        <p:spPr>
          <a:xfrm>
            <a:off x="829251" y="2761984"/>
            <a:ext cx="540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accent3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새로운 게임에 투자하고 싶은 투자자들을 위한 솔루션</a:t>
            </a:r>
            <a:r>
              <a:rPr lang="en-US" altLang="ko-KR" dirty="0">
                <a:solidFill>
                  <a:schemeClr val="accent3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!</a:t>
            </a:r>
            <a:endParaRPr lang="ko-KR" altLang="en-US" dirty="0">
              <a:solidFill>
                <a:schemeClr val="accent3"/>
              </a:solidFill>
              <a:latin typeface="인터파크고딕 L" panose="02000000000000000000" pitchFamily="2" charset="-127"/>
              <a:ea typeface="인터파크고딕 L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205086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4" name="직선 연결선 123"/>
          <p:cNvCxnSpPr>
            <a:stCxn id="43" idx="1"/>
            <a:endCxn id="80" idx="0"/>
          </p:cNvCxnSpPr>
          <p:nvPr/>
        </p:nvCxnSpPr>
        <p:spPr>
          <a:xfrm flipH="1">
            <a:off x="6012781" y="2124963"/>
            <a:ext cx="1668692" cy="735771"/>
          </a:xfrm>
          <a:prstGeom prst="line">
            <a:avLst/>
          </a:prstGeom>
          <a:ln w="254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그룹 23"/>
          <p:cNvGrpSpPr/>
          <p:nvPr/>
        </p:nvGrpSpPr>
        <p:grpSpPr>
          <a:xfrm>
            <a:off x="7681473" y="1023230"/>
            <a:ext cx="3380157" cy="2203464"/>
            <a:chOff x="7608168" y="1081520"/>
            <a:chExt cx="3380157" cy="2203464"/>
          </a:xfrm>
        </p:grpSpPr>
        <p:sp>
          <p:nvSpPr>
            <p:cNvPr id="43" name="직사각형 42"/>
            <p:cNvSpPr/>
            <p:nvPr/>
          </p:nvSpPr>
          <p:spPr>
            <a:xfrm>
              <a:off x="7608168" y="1081521"/>
              <a:ext cx="3347603" cy="2203463"/>
            </a:xfrm>
            <a:prstGeom prst="rect">
              <a:avLst/>
            </a:prstGeom>
            <a:solidFill>
              <a:srgbClr val="E27CEA">
                <a:alpha val="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44" name="이등변 삼각형 43"/>
            <p:cNvSpPr/>
            <p:nvPr/>
          </p:nvSpPr>
          <p:spPr>
            <a:xfrm rot="10800000">
              <a:off x="7974301" y="1814983"/>
              <a:ext cx="410337" cy="288033"/>
            </a:xfrm>
            <a:prstGeom prst="triangle">
              <a:avLst/>
            </a:prstGeom>
            <a:solidFill>
              <a:srgbClr val="BB57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/>
            <p:cNvSpPr/>
            <p:nvPr/>
          </p:nvSpPr>
          <p:spPr>
            <a:xfrm>
              <a:off x="7608168" y="1081520"/>
              <a:ext cx="3347603" cy="740432"/>
            </a:xfrm>
            <a:prstGeom prst="rect">
              <a:avLst/>
            </a:prstGeom>
            <a:solidFill>
              <a:srgbClr val="BB57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04B6BE68-F013-4BF2-A021-06606FDC8300}"/>
                </a:ext>
              </a:extLst>
            </p:cNvPr>
            <p:cNvSpPr txBox="1"/>
            <p:nvPr/>
          </p:nvSpPr>
          <p:spPr>
            <a:xfrm>
              <a:off x="8545689" y="1225537"/>
              <a:ext cx="1472560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500" b="1" dirty="0">
                  <a:latin typeface="인터파크고딕 L" panose="02000000000000000000" pitchFamily="2" charset="-127"/>
                  <a:ea typeface="인터파크고딕 L" panose="02000000000000000000" pitchFamily="2" charset="-127"/>
                </a:rPr>
                <a:t>개발 관리</a:t>
              </a:r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7B444DAC-CD60-4E49-9DE5-7637485ECDCB}"/>
                </a:ext>
              </a:extLst>
            </p:cNvPr>
            <p:cNvSpPr txBox="1"/>
            <p:nvPr/>
          </p:nvSpPr>
          <p:spPr>
            <a:xfrm>
              <a:off x="7665804" y="2563836"/>
              <a:ext cx="332252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chemeClr val="bg2">
                      <a:lumMod val="50000"/>
                    </a:schemeClr>
                  </a:solidFill>
                  <a:latin typeface="인터파크고딕 L" panose="02000000000000000000" pitchFamily="2" charset="-127"/>
                  <a:ea typeface="인터파크고딕 L" panose="02000000000000000000" pitchFamily="2" charset="-127"/>
                </a:rPr>
                <a:t>프로젝트별 </a:t>
              </a:r>
              <a:r>
                <a:rPr lang="en-US" altLang="ko-KR" sz="1600" dirty="0">
                  <a:solidFill>
                    <a:schemeClr val="bg2">
                      <a:lumMod val="50000"/>
                    </a:schemeClr>
                  </a:solidFill>
                  <a:latin typeface="인터파크고딕 L" panose="02000000000000000000" pitchFamily="2" charset="-127"/>
                  <a:ea typeface="인터파크고딕 L" panose="02000000000000000000" pitchFamily="2" charset="-127"/>
                </a:rPr>
                <a:t>Project manager </a:t>
              </a:r>
              <a:r>
                <a:rPr lang="ko-KR" altLang="en-US" sz="1600" dirty="0">
                  <a:solidFill>
                    <a:schemeClr val="bg2">
                      <a:lumMod val="50000"/>
                    </a:schemeClr>
                  </a:solidFill>
                  <a:latin typeface="인터파크고딕 L" panose="02000000000000000000" pitchFamily="2" charset="-127"/>
                  <a:ea typeface="인터파크고딕 L" panose="02000000000000000000" pitchFamily="2" charset="-127"/>
                </a:rPr>
                <a:t>배치</a:t>
              </a: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C90B3993-B28D-46DC-A70A-F3103DDAD41B}"/>
                </a:ext>
              </a:extLst>
            </p:cNvPr>
            <p:cNvSpPr txBox="1"/>
            <p:nvPr/>
          </p:nvSpPr>
          <p:spPr>
            <a:xfrm>
              <a:off x="7638554" y="2183252"/>
              <a:ext cx="323233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chemeClr val="bg2">
                      <a:lumMod val="50000"/>
                    </a:schemeClr>
                  </a:solidFill>
                  <a:latin typeface="인터파크고딕 L" panose="02000000000000000000" pitchFamily="2" charset="-127"/>
                  <a:ea typeface="인터파크고딕 L" panose="02000000000000000000" pitchFamily="2" charset="-127"/>
                </a:rPr>
                <a:t>정기적 목표 달성 점검 최소 월 </a:t>
              </a:r>
              <a:r>
                <a:rPr lang="en-US" altLang="ko-KR" sz="1600" dirty="0">
                  <a:solidFill>
                    <a:schemeClr val="bg2">
                      <a:lumMod val="50000"/>
                    </a:schemeClr>
                  </a:solidFill>
                  <a:latin typeface="인터파크고딕 L" panose="02000000000000000000" pitchFamily="2" charset="-127"/>
                  <a:ea typeface="인터파크고딕 L" panose="02000000000000000000" pitchFamily="2" charset="-127"/>
                </a:rPr>
                <a:t>1</a:t>
              </a:r>
              <a:r>
                <a:rPr lang="ko-KR" altLang="en-US" sz="1600" dirty="0">
                  <a:solidFill>
                    <a:schemeClr val="bg2">
                      <a:lumMod val="50000"/>
                    </a:schemeClr>
                  </a:solidFill>
                  <a:latin typeface="인터파크고딕 L" panose="02000000000000000000" pitchFamily="2" charset="-127"/>
                  <a:ea typeface="인터파크고딕 L" panose="02000000000000000000" pitchFamily="2" charset="-127"/>
                </a:rPr>
                <a:t>회</a:t>
              </a:r>
            </a:p>
          </p:txBody>
        </p:sp>
      </p:grpSp>
      <p:cxnSp>
        <p:nvCxnSpPr>
          <p:cNvPr id="126" name="직선 연결선 125"/>
          <p:cNvCxnSpPr>
            <a:endCxn id="80" idx="4"/>
          </p:cNvCxnSpPr>
          <p:nvPr/>
        </p:nvCxnSpPr>
        <p:spPr>
          <a:xfrm flipV="1">
            <a:off x="4308654" y="4869955"/>
            <a:ext cx="1704127" cy="376818"/>
          </a:xfrm>
          <a:prstGeom prst="line">
            <a:avLst/>
          </a:prstGeom>
          <a:ln w="254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연결선 126"/>
          <p:cNvCxnSpPr>
            <a:stCxn id="80" idx="4"/>
          </p:cNvCxnSpPr>
          <p:nvPr/>
        </p:nvCxnSpPr>
        <p:spPr>
          <a:xfrm>
            <a:off x="6012781" y="4869955"/>
            <a:ext cx="1927468" cy="376818"/>
          </a:xfrm>
          <a:prstGeom prst="line">
            <a:avLst/>
          </a:prstGeom>
          <a:ln w="254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그룹 22"/>
          <p:cNvGrpSpPr/>
          <p:nvPr/>
        </p:nvGrpSpPr>
        <p:grpSpPr>
          <a:xfrm>
            <a:off x="7694281" y="3842413"/>
            <a:ext cx="3444242" cy="2264053"/>
            <a:chOff x="7594836" y="3829243"/>
            <a:chExt cx="3444242" cy="2264053"/>
          </a:xfrm>
        </p:grpSpPr>
        <p:sp>
          <p:nvSpPr>
            <p:cNvPr id="46" name="직사각형 45"/>
            <p:cNvSpPr/>
            <p:nvPr/>
          </p:nvSpPr>
          <p:spPr>
            <a:xfrm>
              <a:off x="7608167" y="3829244"/>
              <a:ext cx="3347603" cy="2264052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47" name="이등변 삼각형 46"/>
            <p:cNvSpPr/>
            <p:nvPr/>
          </p:nvSpPr>
          <p:spPr>
            <a:xfrm rot="10800000">
              <a:off x="7974300" y="4562706"/>
              <a:ext cx="410337" cy="288033"/>
            </a:xfrm>
            <a:prstGeom prst="triangle">
              <a:avLst/>
            </a:prstGeom>
            <a:solidFill>
              <a:srgbClr val="3637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7608167" y="3829243"/>
              <a:ext cx="3347603" cy="740432"/>
            </a:xfrm>
            <a:prstGeom prst="rect">
              <a:avLst/>
            </a:prstGeom>
            <a:solidFill>
              <a:srgbClr val="3637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52DE39B7-333C-406A-A0FC-2F98084E43EB}"/>
                </a:ext>
              </a:extLst>
            </p:cNvPr>
            <p:cNvSpPr txBox="1"/>
            <p:nvPr/>
          </p:nvSpPr>
          <p:spPr>
            <a:xfrm>
              <a:off x="8518439" y="3960932"/>
              <a:ext cx="1472560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500" b="1" dirty="0">
                  <a:latin typeface="인터파크고딕 L" panose="02000000000000000000" pitchFamily="2" charset="-127"/>
                  <a:ea typeface="인터파크고딕 L" panose="02000000000000000000" pitchFamily="2" charset="-127"/>
                </a:rPr>
                <a:t>법률 지원</a:t>
              </a: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93E040F1-6262-4ED1-84B9-CD1454B8FE1D}"/>
                </a:ext>
              </a:extLst>
            </p:cNvPr>
            <p:cNvSpPr txBox="1"/>
            <p:nvPr/>
          </p:nvSpPr>
          <p:spPr>
            <a:xfrm>
              <a:off x="7665804" y="5387848"/>
              <a:ext cx="27990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chemeClr val="bg2">
                      <a:lumMod val="50000"/>
                    </a:schemeClr>
                  </a:solidFill>
                  <a:latin typeface="인터파크고딕 L" panose="02000000000000000000" pitchFamily="2" charset="-127"/>
                  <a:ea typeface="인터파크고딕 L" panose="02000000000000000000" pitchFamily="2" charset="-127"/>
                </a:rPr>
                <a:t>담보를 통한 투자자금 보호</a:t>
              </a: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A511E281-4D7C-4E71-B277-E6E799646D92}"/>
                </a:ext>
              </a:extLst>
            </p:cNvPr>
            <p:cNvSpPr txBox="1"/>
            <p:nvPr/>
          </p:nvSpPr>
          <p:spPr>
            <a:xfrm>
              <a:off x="7594836" y="4952494"/>
              <a:ext cx="344424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chemeClr val="bg2">
                      <a:lumMod val="50000"/>
                    </a:schemeClr>
                  </a:solidFill>
                  <a:latin typeface="인터파크고딕 L" panose="02000000000000000000" pitchFamily="2" charset="-127"/>
                  <a:ea typeface="인터파크고딕 L" panose="02000000000000000000" pitchFamily="2" charset="-127"/>
                </a:rPr>
                <a:t> </a:t>
              </a:r>
              <a:r>
                <a:rPr lang="ko-KR" altLang="en-US" sz="1600" dirty="0">
                  <a:solidFill>
                    <a:schemeClr val="bg2">
                      <a:lumMod val="50000"/>
                    </a:schemeClr>
                  </a:solidFill>
                  <a:latin typeface="인터파크고딕 L" panose="02000000000000000000" pitchFamily="2" charset="-127"/>
                  <a:ea typeface="인터파크고딕 L" panose="02000000000000000000" pitchFamily="2" charset="-127"/>
                </a:rPr>
                <a:t>금융위원회의 법률 기반 대응 시스템</a:t>
              </a:r>
            </a:p>
          </p:txBody>
        </p:sp>
      </p:grp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875420" y="316360"/>
            <a:ext cx="2232248" cy="369332"/>
          </a:xfrm>
        </p:spPr>
        <p:txBody>
          <a:bodyPr/>
          <a:lstStyle/>
          <a:p>
            <a:r>
              <a:rPr lang="en-US" altLang="ko-KR" dirty="0">
                <a:latin typeface="인터파크고딕 B" panose="02000000000000000000" pitchFamily="2" charset="-127"/>
                <a:ea typeface="인터파크고딕 B" panose="02000000000000000000" pitchFamily="2" charset="-127"/>
              </a:rPr>
              <a:t>Feature</a:t>
            </a:r>
            <a:endParaRPr lang="ko-KR" altLang="en-US" dirty="0">
              <a:latin typeface="인터파크고딕 B" panose="02000000000000000000" pitchFamily="2" charset="-127"/>
              <a:ea typeface="인터파크고딕 B" panose="02000000000000000000" pitchFamily="2" charset="-127"/>
            </a:endParaRPr>
          </a:p>
        </p:txBody>
      </p:sp>
      <p:grpSp>
        <p:nvGrpSpPr>
          <p:cNvPr id="26" name="그룹 25"/>
          <p:cNvGrpSpPr/>
          <p:nvPr/>
        </p:nvGrpSpPr>
        <p:grpSpPr>
          <a:xfrm>
            <a:off x="829872" y="1023230"/>
            <a:ext cx="3609960" cy="2247356"/>
            <a:chOff x="1560978" y="1037628"/>
            <a:chExt cx="3609960" cy="2247356"/>
          </a:xfrm>
        </p:grpSpPr>
        <p:sp>
          <p:nvSpPr>
            <p:cNvPr id="12" name="직사각형 11"/>
            <p:cNvSpPr/>
            <p:nvPr/>
          </p:nvSpPr>
          <p:spPr>
            <a:xfrm>
              <a:off x="1635249" y="1037629"/>
              <a:ext cx="3347603" cy="2247355"/>
            </a:xfrm>
            <a:prstGeom prst="rect">
              <a:avLst/>
            </a:prstGeom>
            <a:solidFill>
              <a:schemeClr val="accent4">
                <a:lumMod val="40000"/>
                <a:lumOff val="60000"/>
                <a:alpha val="2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14" name="이등변 삼각형 13"/>
            <p:cNvSpPr/>
            <p:nvPr/>
          </p:nvSpPr>
          <p:spPr>
            <a:xfrm rot="10800000">
              <a:off x="2001382" y="1771091"/>
              <a:ext cx="410337" cy="288033"/>
            </a:xfrm>
            <a:prstGeom prst="triangl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1635249" y="1037628"/>
              <a:ext cx="3347603" cy="740432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2515862" y="1169317"/>
              <a:ext cx="1472560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500" b="1" dirty="0">
                  <a:latin typeface="인터파크고딕 L" panose="02000000000000000000" pitchFamily="2" charset="-127"/>
                  <a:ea typeface="인터파크고딕 L" panose="02000000000000000000" pitchFamily="2" charset="-127"/>
                </a:rPr>
                <a:t>개발 지원</a:t>
              </a: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03D5B51A-0D1A-4791-A8EA-867B8BC67D0B}"/>
                </a:ext>
              </a:extLst>
            </p:cNvPr>
            <p:cNvSpPr txBox="1"/>
            <p:nvPr/>
          </p:nvSpPr>
          <p:spPr>
            <a:xfrm>
              <a:off x="1560978" y="2613393"/>
              <a:ext cx="360996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chemeClr val="bg2">
                      <a:lumMod val="50000"/>
                    </a:schemeClr>
                  </a:solidFill>
                  <a:latin typeface="인터파크고딕 L" panose="02000000000000000000" pitchFamily="2" charset="-127"/>
                  <a:ea typeface="인터파크고딕 L" panose="02000000000000000000" pitchFamily="2" charset="-127"/>
                </a:rPr>
                <a:t>정보 제공을 통한 쉽고</a:t>
              </a:r>
              <a:r>
                <a:rPr lang="en-US" altLang="ko-KR" sz="1600" dirty="0">
                  <a:solidFill>
                    <a:schemeClr val="bg2">
                      <a:lumMod val="50000"/>
                    </a:schemeClr>
                  </a:solidFill>
                  <a:latin typeface="인터파크고딕 L" panose="02000000000000000000" pitchFamily="2" charset="-127"/>
                  <a:ea typeface="인터파크고딕 L" panose="02000000000000000000" pitchFamily="2" charset="-127"/>
                </a:rPr>
                <a:t> </a:t>
              </a:r>
              <a:r>
                <a:rPr lang="ko-KR" altLang="en-US" sz="1600" dirty="0">
                  <a:solidFill>
                    <a:schemeClr val="bg2">
                      <a:lumMod val="50000"/>
                    </a:schemeClr>
                  </a:solidFill>
                  <a:latin typeface="인터파크고딕 L" panose="02000000000000000000" pitchFamily="2" charset="-127"/>
                  <a:ea typeface="인터파크고딕 L" panose="02000000000000000000" pitchFamily="2" charset="-127"/>
                </a:rPr>
                <a:t>편리한 자금 유치</a:t>
              </a: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A0360468-EC1F-4C4E-865F-0D156CB6888C}"/>
                </a:ext>
              </a:extLst>
            </p:cNvPr>
            <p:cNvSpPr txBox="1"/>
            <p:nvPr/>
          </p:nvSpPr>
          <p:spPr>
            <a:xfrm>
              <a:off x="1655341" y="2103016"/>
              <a:ext cx="33275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chemeClr val="bg2">
                      <a:lumMod val="50000"/>
                    </a:schemeClr>
                  </a:solidFill>
                  <a:latin typeface="인터파크고딕 L" panose="02000000000000000000" pitchFamily="2" charset="-127"/>
                  <a:ea typeface="인터파크고딕 L" panose="02000000000000000000" pitchFamily="2" charset="-127"/>
                </a:rPr>
                <a:t>예상 수익 공개로 편리한 투자 시스템</a:t>
              </a:r>
            </a:p>
          </p:txBody>
        </p:sp>
      </p:grpSp>
      <p:grpSp>
        <p:nvGrpSpPr>
          <p:cNvPr id="81" name="그룹 80"/>
          <p:cNvGrpSpPr/>
          <p:nvPr/>
        </p:nvGrpSpPr>
        <p:grpSpPr>
          <a:xfrm>
            <a:off x="5011353" y="2860734"/>
            <a:ext cx="2002856" cy="2009221"/>
            <a:chOff x="5011353" y="2860734"/>
            <a:chExt cx="2002856" cy="2009221"/>
          </a:xfrm>
        </p:grpSpPr>
        <p:sp>
          <p:nvSpPr>
            <p:cNvPr id="27" name="타원 26"/>
            <p:cNvSpPr/>
            <p:nvPr/>
          </p:nvSpPr>
          <p:spPr>
            <a:xfrm>
              <a:off x="5188606" y="3074179"/>
              <a:ext cx="1648349" cy="1582331"/>
            </a:xfrm>
            <a:prstGeom prst="ellipse">
              <a:avLst/>
            </a:prstGeom>
            <a:solidFill>
              <a:schemeClr val="accent1">
                <a:lumMod val="75000"/>
                <a:alpha val="58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C9FF1CA-57A5-4E15-89CB-94BF7ECFE484}"/>
                </a:ext>
              </a:extLst>
            </p:cNvPr>
            <p:cNvSpPr txBox="1"/>
            <p:nvPr/>
          </p:nvSpPr>
          <p:spPr>
            <a:xfrm>
              <a:off x="5231903" y="3588345"/>
              <a:ext cx="161838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dirty="0">
                  <a:latin typeface="인터파크고딕 B" panose="02000000000000000000" pitchFamily="2" charset="-127"/>
                  <a:ea typeface="인터파크고딕 B" panose="02000000000000000000" pitchFamily="2" charset="-127"/>
                </a:rPr>
                <a:t>Feature</a:t>
              </a:r>
              <a:endParaRPr lang="ko-KR" altLang="en-US" sz="3000" dirty="0">
                <a:latin typeface="인터파크고딕 B" panose="02000000000000000000" pitchFamily="2" charset="-127"/>
                <a:ea typeface="인터파크고딕 B" panose="02000000000000000000" pitchFamily="2" charset="-127"/>
              </a:endParaRPr>
            </a:p>
          </p:txBody>
        </p:sp>
        <p:sp>
          <p:nvSpPr>
            <p:cNvPr id="80" name="타원 79"/>
            <p:cNvSpPr/>
            <p:nvPr/>
          </p:nvSpPr>
          <p:spPr>
            <a:xfrm>
              <a:off x="5011353" y="2860734"/>
              <a:ext cx="2002856" cy="2009221"/>
            </a:xfrm>
            <a:prstGeom prst="ellipse">
              <a:avLst/>
            </a:prstGeom>
            <a:noFill/>
            <a:ln w="508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cxnSp>
        <p:nvCxnSpPr>
          <p:cNvPr id="84" name="직선 연결선 83"/>
          <p:cNvCxnSpPr>
            <a:endCxn id="80" idx="0"/>
          </p:cNvCxnSpPr>
          <p:nvPr/>
        </p:nvCxnSpPr>
        <p:spPr>
          <a:xfrm>
            <a:off x="4235095" y="2236165"/>
            <a:ext cx="1777686" cy="624569"/>
          </a:xfrm>
          <a:prstGeom prst="line">
            <a:avLst/>
          </a:prstGeom>
          <a:ln w="254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그룹 24"/>
          <p:cNvGrpSpPr/>
          <p:nvPr/>
        </p:nvGrpSpPr>
        <p:grpSpPr>
          <a:xfrm>
            <a:off x="961051" y="3882626"/>
            <a:ext cx="3347603" cy="2223840"/>
            <a:chOff x="1635247" y="3869456"/>
            <a:chExt cx="3347603" cy="2223840"/>
          </a:xfrm>
        </p:grpSpPr>
        <p:sp>
          <p:nvSpPr>
            <p:cNvPr id="49" name="직사각형 48"/>
            <p:cNvSpPr/>
            <p:nvPr/>
          </p:nvSpPr>
          <p:spPr>
            <a:xfrm>
              <a:off x="1635247" y="3869457"/>
              <a:ext cx="3347603" cy="2223839"/>
            </a:xfrm>
            <a:prstGeom prst="rect">
              <a:avLst/>
            </a:prstGeom>
            <a:solidFill>
              <a:srgbClr val="7F2D68">
                <a:alpha val="1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50" name="이등변 삼각형 49"/>
            <p:cNvSpPr/>
            <p:nvPr/>
          </p:nvSpPr>
          <p:spPr>
            <a:xfrm rot="10800000">
              <a:off x="2001380" y="4602919"/>
              <a:ext cx="410337" cy="288033"/>
            </a:xfrm>
            <a:prstGeom prst="triangle">
              <a:avLst/>
            </a:prstGeom>
            <a:solidFill>
              <a:srgbClr val="7F2D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1635247" y="3869456"/>
              <a:ext cx="3347603" cy="740432"/>
            </a:xfrm>
            <a:prstGeom prst="rect">
              <a:avLst/>
            </a:prstGeom>
            <a:solidFill>
              <a:srgbClr val="7F2D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6722C16C-3CD1-4D79-8A9D-51BC7C8A5F2C}"/>
                </a:ext>
              </a:extLst>
            </p:cNvPr>
            <p:cNvSpPr txBox="1"/>
            <p:nvPr/>
          </p:nvSpPr>
          <p:spPr>
            <a:xfrm>
              <a:off x="2572768" y="3981039"/>
              <a:ext cx="1472560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500" b="1" dirty="0">
                  <a:latin typeface="인터파크고딕 L" panose="02000000000000000000" pitchFamily="2" charset="-127"/>
                  <a:ea typeface="인터파크고딕 L" panose="02000000000000000000" pitchFamily="2" charset="-127"/>
                </a:rPr>
                <a:t>투자 관리</a:t>
              </a: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1DEED522-BA24-4733-9821-D2BA783CC511}"/>
                </a:ext>
              </a:extLst>
            </p:cNvPr>
            <p:cNvSpPr txBox="1"/>
            <p:nvPr/>
          </p:nvSpPr>
          <p:spPr>
            <a:xfrm>
              <a:off x="1739596" y="5398238"/>
              <a:ext cx="302509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chemeClr val="bg2">
                      <a:lumMod val="50000"/>
                    </a:schemeClr>
                  </a:solidFill>
                  <a:latin typeface="인터파크고딕 L" panose="02000000000000000000" pitchFamily="2" charset="-127"/>
                  <a:ea typeface="인터파크고딕 L" panose="02000000000000000000" pitchFamily="2" charset="-127"/>
                </a:rPr>
                <a:t>회사 등급 평가로 안정성 측정</a:t>
              </a:r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6BE5C011-CCEB-4150-8DB7-1DCF9FFF1400}"/>
                </a:ext>
              </a:extLst>
            </p:cNvPr>
            <p:cNvSpPr txBox="1"/>
            <p:nvPr/>
          </p:nvSpPr>
          <p:spPr>
            <a:xfrm>
              <a:off x="1728863" y="4926637"/>
              <a:ext cx="319707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 err="1">
                  <a:solidFill>
                    <a:schemeClr val="bg2">
                      <a:lumMod val="50000"/>
                    </a:schemeClr>
                  </a:solidFill>
                  <a:latin typeface="인터파크고딕 L" panose="02000000000000000000" pitchFamily="2" charset="-127"/>
                  <a:ea typeface="인터파크고딕 L" panose="02000000000000000000" pitchFamily="2" charset="-127"/>
                </a:rPr>
                <a:t>재무재표</a:t>
              </a:r>
              <a:r>
                <a:rPr lang="ko-KR" altLang="en-US" sz="1600" dirty="0">
                  <a:solidFill>
                    <a:schemeClr val="bg2">
                      <a:lumMod val="50000"/>
                    </a:schemeClr>
                  </a:solidFill>
                  <a:latin typeface="인터파크고딕 L" panose="02000000000000000000" pitchFamily="2" charset="-127"/>
                  <a:ea typeface="인터파크고딕 L" panose="02000000000000000000" pitchFamily="2" charset="-127"/>
                </a:rPr>
                <a:t> 공개로 수월한 의사결정</a:t>
              </a:r>
            </a:p>
          </p:txBody>
        </p:sp>
      </p:grpSp>
      <p:pic>
        <p:nvPicPr>
          <p:cNvPr id="41" name="그림 40">
            <a:extLst>
              <a:ext uri="{FF2B5EF4-FFF2-40B4-BE49-F238E27FC236}">
                <a16:creationId xmlns:a16="http://schemas.microsoft.com/office/drawing/2014/main" id="{2E8B29C5-5228-4F89-8785-B9D9395E623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36" y="44163"/>
            <a:ext cx="673907" cy="673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7861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" name="표 36">
            <a:extLst>
              <a:ext uri="{FF2B5EF4-FFF2-40B4-BE49-F238E27FC236}">
                <a16:creationId xmlns:a16="http://schemas.microsoft.com/office/drawing/2014/main" id="{9286877E-E100-494E-8995-0A95EAA704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2706706"/>
              </p:ext>
            </p:extLst>
          </p:nvPr>
        </p:nvGraphicFramePr>
        <p:xfrm>
          <a:off x="1353935" y="1969181"/>
          <a:ext cx="10547015" cy="4619625"/>
        </p:xfrm>
        <a:graphic>
          <a:graphicData uri="http://schemas.openxmlformats.org/drawingml/2006/table">
            <a:tbl>
              <a:tblPr/>
              <a:tblGrid>
                <a:gridCol w="1414183">
                  <a:extLst>
                    <a:ext uri="{9D8B030D-6E8A-4147-A177-3AD203B41FA5}">
                      <a16:colId xmlns:a16="http://schemas.microsoft.com/office/drawing/2014/main" val="1057669118"/>
                    </a:ext>
                  </a:extLst>
                </a:gridCol>
                <a:gridCol w="1462001">
                  <a:extLst>
                    <a:ext uri="{9D8B030D-6E8A-4147-A177-3AD203B41FA5}">
                      <a16:colId xmlns:a16="http://schemas.microsoft.com/office/drawing/2014/main" val="961512003"/>
                    </a:ext>
                  </a:extLst>
                </a:gridCol>
                <a:gridCol w="1000317">
                  <a:extLst>
                    <a:ext uri="{9D8B030D-6E8A-4147-A177-3AD203B41FA5}">
                      <a16:colId xmlns:a16="http://schemas.microsoft.com/office/drawing/2014/main" val="503733518"/>
                    </a:ext>
                  </a:extLst>
                </a:gridCol>
                <a:gridCol w="923369">
                  <a:extLst>
                    <a:ext uri="{9D8B030D-6E8A-4147-A177-3AD203B41FA5}">
                      <a16:colId xmlns:a16="http://schemas.microsoft.com/office/drawing/2014/main" val="4060882865"/>
                    </a:ext>
                  </a:extLst>
                </a:gridCol>
                <a:gridCol w="923369">
                  <a:extLst>
                    <a:ext uri="{9D8B030D-6E8A-4147-A177-3AD203B41FA5}">
                      <a16:colId xmlns:a16="http://schemas.microsoft.com/office/drawing/2014/main" val="3642328735"/>
                    </a:ext>
                  </a:extLst>
                </a:gridCol>
                <a:gridCol w="1000317">
                  <a:extLst>
                    <a:ext uri="{9D8B030D-6E8A-4147-A177-3AD203B41FA5}">
                      <a16:colId xmlns:a16="http://schemas.microsoft.com/office/drawing/2014/main" val="1336461663"/>
                    </a:ext>
                  </a:extLst>
                </a:gridCol>
                <a:gridCol w="923369">
                  <a:extLst>
                    <a:ext uri="{9D8B030D-6E8A-4147-A177-3AD203B41FA5}">
                      <a16:colId xmlns:a16="http://schemas.microsoft.com/office/drawing/2014/main" val="1850756091"/>
                    </a:ext>
                  </a:extLst>
                </a:gridCol>
                <a:gridCol w="1475499">
                  <a:extLst>
                    <a:ext uri="{9D8B030D-6E8A-4147-A177-3AD203B41FA5}">
                      <a16:colId xmlns:a16="http://schemas.microsoft.com/office/drawing/2014/main" val="1373061226"/>
                    </a:ext>
                  </a:extLst>
                </a:gridCol>
                <a:gridCol w="1424591">
                  <a:extLst>
                    <a:ext uri="{9D8B030D-6E8A-4147-A177-3AD203B41FA5}">
                      <a16:colId xmlns:a16="http://schemas.microsoft.com/office/drawing/2014/main" val="2560364676"/>
                    </a:ext>
                  </a:extLst>
                </a:gridCol>
              </a:tblGrid>
              <a:tr h="698177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05808261"/>
                  </a:ext>
                </a:extLst>
              </a:tr>
              <a:tr h="609080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085061"/>
                  </a:ext>
                </a:extLst>
              </a:tr>
              <a:tr h="864096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757487"/>
                  </a:ext>
                </a:extLst>
              </a:tr>
              <a:tr h="756323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51904708"/>
                  </a:ext>
                </a:extLst>
              </a:tr>
              <a:tr h="683837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89015450"/>
                  </a:ext>
                </a:extLst>
              </a:tr>
              <a:tr h="504056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48581"/>
                  </a:ext>
                </a:extLst>
              </a:tr>
              <a:tr h="504056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47332241"/>
                  </a:ext>
                </a:extLst>
              </a:tr>
            </a:tbl>
          </a:graphicData>
        </a:graphic>
      </p:graphicFrame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875420" y="316360"/>
            <a:ext cx="4788532" cy="369332"/>
          </a:xfrm>
        </p:spPr>
        <p:txBody>
          <a:bodyPr/>
          <a:lstStyle/>
          <a:p>
            <a:r>
              <a:rPr lang="en-US" altLang="ko-KR" sz="2400" dirty="0" err="1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Codetiator</a:t>
            </a:r>
            <a:r>
              <a:rPr lang="en-US" altLang="ko-KR" sz="2400" dirty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 </a:t>
            </a:r>
            <a:r>
              <a:rPr lang="ko-KR" altLang="en-US" sz="2400" dirty="0" err="1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펀딩</a:t>
            </a:r>
            <a:r>
              <a:rPr lang="ko-KR" altLang="en-US" sz="2400" dirty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 시스템 구축 일정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0DFD81C-74B3-4EAA-9876-F2BF56008FDE}"/>
              </a:ext>
            </a:extLst>
          </p:cNvPr>
          <p:cNvSpPr/>
          <p:nvPr/>
        </p:nvSpPr>
        <p:spPr>
          <a:xfrm>
            <a:off x="142383" y="836712"/>
            <a:ext cx="11858273" cy="5964058"/>
          </a:xfrm>
          <a:prstGeom prst="rect">
            <a:avLst/>
          </a:prstGeom>
          <a:noFill/>
          <a:ln w="381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2CA9F6AE-C32D-4C42-AD98-11B00F7FFDED}"/>
              </a:ext>
            </a:extLst>
          </p:cNvPr>
          <p:cNvSpPr/>
          <p:nvPr/>
        </p:nvSpPr>
        <p:spPr>
          <a:xfrm>
            <a:off x="271178" y="1967878"/>
            <a:ext cx="891354" cy="1272334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rgbClr val="BE5262"/>
              </a:gs>
              <a:gs pos="83000">
                <a:srgbClr val="BE5262"/>
              </a:gs>
              <a:gs pos="100000">
                <a:srgbClr val="BE5262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Team</a:t>
            </a:r>
            <a:endParaRPr lang="ko-KR" altLang="en-US" sz="1200" dirty="0">
              <a:solidFill>
                <a:schemeClr val="tx1"/>
              </a:solidFill>
              <a:latin typeface="인터파크고딕 L" panose="02000000000000000000" pitchFamily="2" charset="-127"/>
              <a:ea typeface="인터파크고딕 L" panose="02000000000000000000" pitchFamily="2" charset="-127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E77F5D5B-B864-4CFF-9F34-41AA3FDE57E5}"/>
              </a:ext>
            </a:extLst>
          </p:cNvPr>
          <p:cNvSpPr/>
          <p:nvPr/>
        </p:nvSpPr>
        <p:spPr>
          <a:xfrm>
            <a:off x="260087" y="944821"/>
            <a:ext cx="891354" cy="948631"/>
          </a:xfrm>
          <a:prstGeom prst="roundRect">
            <a:avLst/>
          </a:prstGeom>
          <a:solidFill>
            <a:srgbClr val="3B3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구분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99863F79-DE51-4B22-93F3-C4A62D70AEC2}"/>
              </a:ext>
            </a:extLst>
          </p:cNvPr>
          <p:cNvSpPr/>
          <p:nvPr/>
        </p:nvSpPr>
        <p:spPr>
          <a:xfrm>
            <a:off x="258830" y="3264283"/>
            <a:ext cx="891354" cy="882630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rgbClr val="BE5262"/>
              </a:gs>
              <a:gs pos="83000">
                <a:srgbClr val="BE5262"/>
              </a:gs>
              <a:gs pos="100000">
                <a:srgbClr val="BE5262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문서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DB26D614-A82B-4901-A9A4-EDA55848B048}"/>
              </a:ext>
            </a:extLst>
          </p:cNvPr>
          <p:cNvSpPr/>
          <p:nvPr/>
        </p:nvSpPr>
        <p:spPr>
          <a:xfrm>
            <a:off x="260087" y="4170984"/>
            <a:ext cx="891354" cy="1420486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rgbClr val="BE5262"/>
              </a:gs>
              <a:gs pos="83000">
                <a:srgbClr val="BE5262"/>
              </a:gs>
              <a:gs pos="100000">
                <a:srgbClr val="BE5262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코딩</a:t>
            </a: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139B4BF3-CDC4-4BFA-AE7C-39E74545F8FC}"/>
              </a:ext>
            </a:extLst>
          </p:cNvPr>
          <p:cNvSpPr/>
          <p:nvPr/>
        </p:nvSpPr>
        <p:spPr>
          <a:xfrm>
            <a:off x="267339" y="5612454"/>
            <a:ext cx="891354" cy="492546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rgbClr val="BE5262"/>
              </a:gs>
              <a:gs pos="83000">
                <a:srgbClr val="BE5262"/>
              </a:gs>
              <a:gs pos="100000">
                <a:srgbClr val="BE5262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테스트</a:t>
            </a:r>
          </a:p>
        </p:txBody>
      </p:sp>
      <p:sp>
        <p:nvSpPr>
          <p:cNvPr id="5" name="화살표: 오각형 4">
            <a:extLst>
              <a:ext uri="{FF2B5EF4-FFF2-40B4-BE49-F238E27FC236}">
                <a16:creationId xmlns:a16="http://schemas.microsoft.com/office/drawing/2014/main" id="{EF8E3E38-61E3-47D7-A469-03D14B20848D}"/>
              </a:ext>
            </a:extLst>
          </p:cNvPr>
          <p:cNvSpPr/>
          <p:nvPr/>
        </p:nvSpPr>
        <p:spPr>
          <a:xfrm>
            <a:off x="1380660" y="1999223"/>
            <a:ext cx="993424" cy="318894"/>
          </a:xfrm>
          <a:prstGeom prst="homePlat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5000">
                <a:srgbClr val="BE5262"/>
              </a:gs>
              <a:gs pos="83000">
                <a:srgbClr val="BE5262"/>
              </a:gs>
              <a:gs pos="100000">
                <a:srgbClr val="BE5262"/>
              </a:gs>
            </a:gsLst>
            <a:lin ang="5400000" scaled="1"/>
            <a:tileRect/>
          </a:gradFill>
          <a:ln w="9525">
            <a:solidFill>
              <a:srgbClr val="3B39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50" dirty="0">
                <a:solidFill>
                  <a:schemeClr val="tx1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주제 </a:t>
            </a:r>
            <a:endParaRPr lang="en-US" altLang="ko-KR" sz="1050" dirty="0">
              <a:solidFill>
                <a:schemeClr val="tx1"/>
              </a:solidFill>
              <a:latin typeface="인터파크고딕 L" panose="02000000000000000000" pitchFamily="2" charset="-127"/>
              <a:ea typeface="인터파크고딕 L" panose="02000000000000000000" pitchFamily="2" charset="-127"/>
            </a:endParaRPr>
          </a:p>
          <a:p>
            <a:pPr algn="ctr"/>
            <a:r>
              <a:rPr lang="en-US" altLang="ko-KR" sz="1050" dirty="0">
                <a:solidFill>
                  <a:schemeClr val="tx1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(3</a:t>
            </a:r>
            <a:r>
              <a:rPr lang="ko-KR" altLang="en-US" sz="1050" dirty="0">
                <a:solidFill>
                  <a:schemeClr val="tx1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일</a:t>
            </a:r>
            <a:r>
              <a:rPr lang="en-US" altLang="ko-KR" sz="1050" dirty="0">
                <a:solidFill>
                  <a:schemeClr val="tx1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)</a:t>
            </a:r>
            <a:endParaRPr lang="ko-KR" altLang="en-US" sz="1050" dirty="0">
              <a:solidFill>
                <a:schemeClr val="tx1"/>
              </a:solidFill>
              <a:latin typeface="인터파크고딕 L" panose="02000000000000000000" pitchFamily="2" charset="-127"/>
              <a:ea typeface="인터파크고딕 L" panose="02000000000000000000" pitchFamily="2" charset="-127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0D389BB1-F3C9-4AE0-95AB-B3ABA19DF3A0}"/>
              </a:ext>
            </a:extLst>
          </p:cNvPr>
          <p:cNvSpPr/>
          <p:nvPr/>
        </p:nvSpPr>
        <p:spPr>
          <a:xfrm>
            <a:off x="1355993" y="937631"/>
            <a:ext cx="10547016" cy="259459"/>
          </a:xfrm>
          <a:prstGeom prst="roundRect">
            <a:avLst/>
          </a:prstGeom>
          <a:solidFill>
            <a:srgbClr val="3B3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’19</a:t>
            </a:r>
            <a:r>
              <a:rPr lang="ko-KR" altLang="en-US" sz="1400" dirty="0">
                <a:solidFill>
                  <a:schemeClr val="tx1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년</a:t>
            </a:r>
          </a:p>
        </p:txBody>
      </p: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FE7A0966-58EA-4590-8016-61F3EB0138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804010"/>
              </p:ext>
            </p:extLst>
          </p:nvPr>
        </p:nvGraphicFramePr>
        <p:xfrm>
          <a:off x="1355994" y="1171681"/>
          <a:ext cx="10547016" cy="4248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15672">
                  <a:extLst>
                    <a:ext uri="{9D8B030D-6E8A-4147-A177-3AD203B41FA5}">
                      <a16:colId xmlns:a16="http://schemas.microsoft.com/office/drawing/2014/main" val="2284406933"/>
                    </a:ext>
                  </a:extLst>
                </a:gridCol>
                <a:gridCol w="3515672">
                  <a:extLst>
                    <a:ext uri="{9D8B030D-6E8A-4147-A177-3AD203B41FA5}">
                      <a16:colId xmlns:a16="http://schemas.microsoft.com/office/drawing/2014/main" val="1164264097"/>
                    </a:ext>
                  </a:extLst>
                </a:gridCol>
                <a:gridCol w="3515672">
                  <a:extLst>
                    <a:ext uri="{9D8B030D-6E8A-4147-A177-3AD203B41FA5}">
                      <a16:colId xmlns:a16="http://schemas.microsoft.com/office/drawing/2014/main" val="3318826330"/>
                    </a:ext>
                  </a:extLst>
                </a:gridCol>
              </a:tblGrid>
              <a:tr h="4248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tx1"/>
                          </a:solidFill>
                        </a:rPr>
                        <a:t>6</a:t>
                      </a:r>
                      <a:r>
                        <a:rPr lang="ko-KR" altLang="en-US" sz="1800" dirty="0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B395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tx1"/>
                          </a:solidFill>
                        </a:rPr>
                        <a:t>7</a:t>
                      </a:r>
                      <a:r>
                        <a:rPr lang="ko-KR" altLang="en-US" sz="1800" dirty="0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B395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tx1"/>
                          </a:solidFill>
                        </a:rPr>
                        <a:t>8</a:t>
                      </a:r>
                      <a:r>
                        <a:rPr lang="ko-KR" altLang="en-US" sz="1800" dirty="0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B395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9949490"/>
                  </a:ext>
                </a:extLst>
              </a:tr>
            </a:tbl>
          </a:graphicData>
        </a:graphic>
      </p:graphicFrame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9BF58C39-BFAD-4601-91DA-5DA1192FCC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0770403"/>
              </p:ext>
            </p:extLst>
          </p:nvPr>
        </p:nvGraphicFramePr>
        <p:xfrm>
          <a:off x="1355992" y="1551217"/>
          <a:ext cx="2918482" cy="335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9241">
                  <a:extLst>
                    <a:ext uri="{9D8B030D-6E8A-4147-A177-3AD203B41FA5}">
                      <a16:colId xmlns:a16="http://schemas.microsoft.com/office/drawing/2014/main" val="2208239941"/>
                    </a:ext>
                  </a:extLst>
                </a:gridCol>
                <a:gridCol w="1459241">
                  <a:extLst>
                    <a:ext uri="{9D8B030D-6E8A-4147-A177-3AD203B41FA5}">
                      <a16:colId xmlns:a16="http://schemas.microsoft.com/office/drawing/2014/main" val="3232611480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주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B395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주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B395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9816308"/>
                  </a:ext>
                </a:extLst>
              </a:tr>
            </a:tbl>
          </a:graphicData>
        </a:graphic>
      </p:graphicFrame>
      <p:sp>
        <p:nvSpPr>
          <p:cNvPr id="29" name="직사각형 28">
            <a:extLst>
              <a:ext uri="{FF2B5EF4-FFF2-40B4-BE49-F238E27FC236}">
                <a16:creationId xmlns:a16="http://schemas.microsoft.com/office/drawing/2014/main" id="{C8454207-0D98-4C49-9BCB-3E4F4879D793}"/>
              </a:ext>
            </a:extLst>
          </p:cNvPr>
          <p:cNvSpPr/>
          <p:nvPr/>
        </p:nvSpPr>
        <p:spPr>
          <a:xfrm>
            <a:off x="1462170" y="2694100"/>
            <a:ext cx="514551" cy="279547"/>
          </a:xfrm>
          <a:prstGeom prst="rect">
            <a:avLst/>
          </a:prstGeom>
          <a:solidFill>
            <a:srgbClr val="FFFFCC"/>
          </a:solidFill>
          <a:ln w="127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dirty="0">
                <a:solidFill>
                  <a:schemeClr val="accent3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주제 분류</a:t>
            </a:r>
          </a:p>
        </p:txBody>
      </p:sp>
      <p:graphicFrame>
        <p:nvGraphicFramePr>
          <p:cNvPr id="33" name="표 32">
            <a:extLst>
              <a:ext uri="{FF2B5EF4-FFF2-40B4-BE49-F238E27FC236}">
                <a16:creationId xmlns:a16="http://schemas.microsoft.com/office/drawing/2014/main" id="{CA5B113F-F007-4EE8-AF89-5EA16BEA2A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0253597"/>
              </p:ext>
            </p:extLst>
          </p:nvPr>
        </p:nvGraphicFramePr>
        <p:xfrm>
          <a:off x="4274475" y="1555825"/>
          <a:ext cx="4486870" cy="335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7374">
                  <a:extLst>
                    <a:ext uri="{9D8B030D-6E8A-4147-A177-3AD203B41FA5}">
                      <a16:colId xmlns:a16="http://schemas.microsoft.com/office/drawing/2014/main" val="1458880107"/>
                    </a:ext>
                  </a:extLst>
                </a:gridCol>
                <a:gridCol w="897374">
                  <a:extLst>
                    <a:ext uri="{9D8B030D-6E8A-4147-A177-3AD203B41FA5}">
                      <a16:colId xmlns:a16="http://schemas.microsoft.com/office/drawing/2014/main" val="1050420655"/>
                    </a:ext>
                  </a:extLst>
                </a:gridCol>
                <a:gridCol w="897374">
                  <a:extLst>
                    <a:ext uri="{9D8B030D-6E8A-4147-A177-3AD203B41FA5}">
                      <a16:colId xmlns:a16="http://schemas.microsoft.com/office/drawing/2014/main" val="2911934636"/>
                    </a:ext>
                  </a:extLst>
                </a:gridCol>
                <a:gridCol w="897374">
                  <a:extLst>
                    <a:ext uri="{9D8B030D-6E8A-4147-A177-3AD203B41FA5}">
                      <a16:colId xmlns:a16="http://schemas.microsoft.com/office/drawing/2014/main" val="2688980324"/>
                    </a:ext>
                  </a:extLst>
                </a:gridCol>
                <a:gridCol w="897374">
                  <a:extLst>
                    <a:ext uri="{9D8B030D-6E8A-4147-A177-3AD203B41FA5}">
                      <a16:colId xmlns:a16="http://schemas.microsoft.com/office/drawing/2014/main" val="398142345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주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B395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주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B395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주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B395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주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B395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주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B395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7851451"/>
                  </a:ext>
                </a:extLst>
              </a:tr>
            </a:tbl>
          </a:graphicData>
        </a:graphic>
      </p:graphicFrame>
      <p:sp>
        <p:nvSpPr>
          <p:cNvPr id="36" name="Rectangle 1">
            <a:extLst>
              <a:ext uri="{FF2B5EF4-FFF2-40B4-BE49-F238E27FC236}">
                <a16:creationId xmlns:a16="http://schemas.microsoft.com/office/drawing/2014/main" id="{7364BFE6-67DF-49D1-8073-32F821C877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2175" y="287972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39" name="표 38">
            <a:extLst>
              <a:ext uri="{FF2B5EF4-FFF2-40B4-BE49-F238E27FC236}">
                <a16:creationId xmlns:a16="http://schemas.microsoft.com/office/drawing/2014/main" id="{E7395F1F-CB2C-4645-B4F0-CDBFDB1964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0500904"/>
              </p:ext>
            </p:extLst>
          </p:nvPr>
        </p:nvGraphicFramePr>
        <p:xfrm>
          <a:off x="8761345" y="1555826"/>
          <a:ext cx="3141664" cy="3352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0832">
                  <a:extLst>
                    <a:ext uri="{9D8B030D-6E8A-4147-A177-3AD203B41FA5}">
                      <a16:colId xmlns:a16="http://schemas.microsoft.com/office/drawing/2014/main" val="2208239941"/>
                    </a:ext>
                  </a:extLst>
                </a:gridCol>
                <a:gridCol w="1570832">
                  <a:extLst>
                    <a:ext uri="{9D8B030D-6E8A-4147-A177-3AD203B41FA5}">
                      <a16:colId xmlns:a16="http://schemas.microsoft.com/office/drawing/2014/main" val="3232611480"/>
                    </a:ext>
                  </a:extLst>
                </a:gridCol>
              </a:tblGrid>
              <a:tr h="3352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주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B395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주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B395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9816308"/>
                  </a:ext>
                </a:extLst>
              </a:tr>
            </a:tbl>
          </a:graphicData>
        </a:graphic>
      </p:graphicFrame>
      <p:sp>
        <p:nvSpPr>
          <p:cNvPr id="41" name="직사각형 40">
            <a:extLst>
              <a:ext uri="{FF2B5EF4-FFF2-40B4-BE49-F238E27FC236}">
                <a16:creationId xmlns:a16="http://schemas.microsoft.com/office/drawing/2014/main" id="{B4164CA2-F1AB-45B2-8760-DDC6525C3DFC}"/>
              </a:ext>
            </a:extLst>
          </p:cNvPr>
          <p:cNvSpPr/>
          <p:nvPr/>
        </p:nvSpPr>
        <p:spPr>
          <a:xfrm>
            <a:off x="4439815" y="3751022"/>
            <a:ext cx="553690" cy="307833"/>
          </a:xfrm>
          <a:prstGeom prst="rect">
            <a:avLst/>
          </a:prstGeom>
          <a:solidFill>
            <a:srgbClr val="FFFFCC"/>
          </a:solidFill>
          <a:ln w="127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50" dirty="0">
                <a:solidFill>
                  <a:schemeClr val="accent3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회의록보관</a:t>
            </a:r>
          </a:p>
        </p:txBody>
      </p:sp>
      <p:sp>
        <p:nvSpPr>
          <p:cNvPr id="42" name="화살표: 오각형 41">
            <a:extLst>
              <a:ext uri="{FF2B5EF4-FFF2-40B4-BE49-F238E27FC236}">
                <a16:creationId xmlns:a16="http://schemas.microsoft.com/office/drawing/2014/main" id="{BBA59DE6-52E1-4638-AD43-9FFD3601F186}"/>
              </a:ext>
            </a:extLst>
          </p:cNvPr>
          <p:cNvSpPr/>
          <p:nvPr/>
        </p:nvSpPr>
        <p:spPr>
          <a:xfrm>
            <a:off x="4439816" y="3319168"/>
            <a:ext cx="1408590" cy="318894"/>
          </a:xfrm>
          <a:prstGeom prst="homePlat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5000">
                <a:srgbClr val="BE5262"/>
              </a:gs>
              <a:gs pos="83000">
                <a:srgbClr val="BE5262"/>
              </a:gs>
              <a:gs pos="100000">
                <a:srgbClr val="BE5262"/>
              </a:gs>
            </a:gsLst>
            <a:lin ang="5400000" scaled="1"/>
            <a:tileRect/>
          </a:gradFill>
          <a:ln w="9525">
            <a:solidFill>
              <a:srgbClr val="3B39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기획서 작성</a:t>
            </a:r>
            <a:r>
              <a:rPr lang="en-US" altLang="ko-KR" sz="1200" dirty="0">
                <a:solidFill>
                  <a:schemeClr val="tx1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(5</a:t>
            </a:r>
            <a:r>
              <a:rPr lang="ko-KR" altLang="en-US" sz="1200" dirty="0">
                <a:solidFill>
                  <a:schemeClr val="tx1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일</a:t>
            </a:r>
            <a:r>
              <a:rPr lang="en-US" altLang="ko-KR" sz="1200" dirty="0">
                <a:solidFill>
                  <a:schemeClr val="tx1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)</a:t>
            </a:r>
            <a:endParaRPr lang="ko-KR" altLang="en-US" sz="1200" dirty="0">
              <a:solidFill>
                <a:schemeClr val="tx1"/>
              </a:solidFill>
              <a:latin typeface="인터파크고딕 L" panose="02000000000000000000" pitchFamily="2" charset="-127"/>
              <a:ea typeface="인터파크고딕 L" panose="02000000000000000000" pitchFamily="2" charset="-127"/>
            </a:endParaRPr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C775E441-451D-42D5-82B7-E3A9B8CFAE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961" y="57230"/>
            <a:ext cx="691509" cy="691509"/>
          </a:xfrm>
          <a:prstGeom prst="rect">
            <a:avLst/>
          </a:prstGeom>
        </p:spPr>
      </p:pic>
      <p:sp>
        <p:nvSpPr>
          <p:cNvPr id="46" name="화살표: 오각형 45">
            <a:extLst>
              <a:ext uri="{FF2B5EF4-FFF2-40B4-BE49-F238E27FC236}">
                <a16:creationId xmlns:a16="http://schemas.microsoft.com/office/drawing/2014/main" id="{B74C3112-6B94-4EE5-AE27-A5CBB218C526}"/>
              </a:ext>
            </a:extLst>
          </p:cNvPr>
          <p:cNvSpPr/>
          <p:nvPr/>
        </p:nvSpPr>
        <p:spPr>
          <a:xfrm>
            <a:off x="5023378" y="4164364"/>
            <a:ext cx="4243390" cy="318894"/>
          </a:xfrm>
          <a:prstGeom prst="homePlat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5000">
                <a:srgbClr val="BE5262"/>
              </a:gs>
              <a:gs pos="83000">
                <a:srgbClr val="BE5262"/>
              </a:gs>
              <a:gs pos="100000">
                <a:srgbClr val="BE5262"/>
              </a:gs>
            </a:gsLst>
            <a:lin ang="5400000" scaled="1"/>
            <a:tileRect/>
          </a:gradFill>
          <a:ln w="9525">
            <a:solidFill>
              <a:srgbClr val="3B39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프론트 작업</a:t>
            </a:r>
            <a:r>
              <a:rPr lang="en-US" altLang="ko-KR" sz="1200" dirty="0">
                <a:solidFill>
                  <a:schemeClr val="tx1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(16</a:t>
            </a:r>
            <a:r>
              <a:rPr lang="ko-KR" altLang="en-US" sz="1200" dirty="0">
                <a:solidFill>
                  <a:schemeClr val="tx1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일</a:t>
            </a:r>
            <a:r>
              <a:rPr lang="en-US" altLang="ko-KR" sz="1200" dirty="0">
                <a:solidFill>
                  <a:schemeClr val="tx1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)</a:t>
            </a:r>
            <a:endParaRPr lang="ko-KR" altLang="en-US" sz="1200" dirty="0">
              <a:solidFill>
                <a:schemeClr val="tx1"/>
              </a:solidFill>
              <a:latin typeface="인터파크고딕 L" panose="02000000000000000000" pitchFamily="2" charset="-127"/>
              <a:ea typeface="인터파크고딕 L" panose="02000000000000000000" pitchFamily="2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88D64D12-DDAA-4EB2-9C95-127E679955A8}"/>
              </a:ext>
            </a:extLst>
          </p:cNvPr>
          <p:cNvSpPr/>
          <p:nvPr/>
        </p:nvSpPr>
        <p:spPr>
          <a:xfrm>
            <a:off x="5203643" y="4921367"/>
            <a:ext cx="4243390" cy="307833"/>
          </a:xfrm>
          <a:prstGeom prst="rect">
            <a:avLst/>
          </a:prstGeom>
          <a:solidFill>
            <a:srgbClr val="FFFFCC"/>
          </a:solidFill>
          <a:ln w="127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50" dirty="0">
                <a:solidFill>
                  <a:schemeClr val="accent3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기능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5C827D87-128A-43E4-AE61-09E3415F735D}"/>
              </a:ext>
            </a:extLst>
          </p:cNvPr>
          <p:cNvSpPr/>
          <p:nvPr/>
        </p:nvSpPr>
        <p:spPr>
          <a:xfrm>
            <a:off x="5021696" y="5274126"/>
            <a:ext cx="4243390" cy="307833"/>
          </a:xfrm>
          <a:prstGeom prst="rect">
            <a:avLst/>
          </a:prstGeom>
          <a:solidFill>
            <a:srgbClr val="FFFFCC"/>
          </a:solidFill>
          <a:ln w="127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50" dirty="0">
                <a:solidFill>
                  <a:schemeClr val="accent3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디자인</a:t>
            </a:r>
          </a:p>
        </p:txBody>
      </p: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55A030B0-CA07-424A-A494-83BEDFA307F5}"/>
              </a:ext>
            </a:extLst>
          </p:cNvPr>
          <p:cNvGrpSpPr/>
          <p:nvPr/>
        </p:nvGrpSpPr>
        <p:grpSpPr>
          <a:xfrm>
            <a:off x="5755557" y="5606242"/>
            <a:ext cx="1029213" cy="331728"/>
            <a:chOff x="3808536" y="5542422"/>
            <a:chExt cx="1029213" cy="331728"/>
          </a:xfrm>
        </p:grpSpPr>
        <p:sp>
          <p:nvSpPr>
            <p:cNvPr id="51" name="이등변 삼각형 50">
              <a:extLst>
                <a:ext uri="{FF2B5EF4-FFF2-40B4-BE49-F238E27FC236}">
                  <a16:creationId xmlns:a16="http://schemas.microsoft.com/office/drawing/2014/main" id="{73B2792F-21DB-4F7B-9796-4960CE9BBE7B}"/>
                </a:ext>
              </a:extLst>
            </p:cNvPr>
            <p:cNvSpPr/>
            <p:nvPr/>
          </p:nvSpPr>
          <p:spPr>
            <a:xfrm>
              <a:off x="4251135" y="5542422"/>
              <a:ext cx="144016" cy="91849"/>
            </a:xfrm>
            <a:prstGeom prst="triangle">
              <a:avLst/>
            </a:prstGeom>
            <a:solidFill>
              <a:srgbClr val="BE52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FF0020AD-EDB1-4C43-A21D-71C58FEF305D}"/>
                </a:ext>
              </a:extLst>
            </p:cNvPr>
            <p:cNvSpPr txBox="1"/>
            <p:nvPr/>
          </p:nvSpPr>
          <p:spPr>
            <a:xfrm>
              <a:off x="3808536" y="5643318"/>
              <a:ext cx="1029213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accent3"/>
                  </a:solidFill>
                </a:rPr>
                <a:t>1</a:t>
              </a:r>
              <a:r>
                <a:rPr lang="ko-KR" altLang="en-US" sz="900" dirty="0">
                  <a:solidFill>
                    <a:schemeClr val="accent3"/>
                  </a:solidFill>
                </a:rPr>
                <a:t>차 단위 테스트</a:t>
              </a:r>
            </a:p>
          </p:txBody>
        </p:sp>
      </p:grpSp>
      <p:sp>
        <p:nvSpPr>
          <p:cNvPr id="55" name="화살표: 오각형 54">
            <a:extLst>
              <a:ext uri="{FF2B5EF4-FFF2-40B4-BE49-F238E27FC236}">
                <a16:creationId xmlns:a16="http://schemas.microsoft.com/office/drawing/2014/main" id="{BBC35D0B-310D-48F1-834C-B655271A8FC1}"/>
              </a:ext>
            </a:extLst>
          </p:cNvPr>
          <p:cNvSpPr/>
          <p:nvPr/>
        </p:nvSpPr>
        <p:spPr>
          <a:xfrm>
            <a:off x="5204240" y="4535313"/>
            <a:ext cx="4243390" cy="318894"/>
          </a:xfrm>
          <a:prstGeom prst="homePlat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5000">
                <a:srgbClr val="BE5262"/>
              </a:gs>
              <a:gs pos="83000">
                <a:srgbClr val="BE5262"/>
              </a:gs>
              <a:gs pos="100000">
                <a:srgbClr val="BE5262"/>
              </a:gs>
            </a:gsLst>
            <a:lin ang="5400000" scaled="1"/>
            <a:tileRect/>
          </a:gradFill>
          <a:ln w="9525">
            <a:solidFill>
              <a:srgbClr val="3B39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dirty="0" err="1">
                <a:solidFill>
                  <a:schemeClr val="tx1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백앤드</a:t>
            </a:r>
            <a:r>
              <a:rPr lang="ko-KR" altLang="en-US" sz="1200" dirty="0">
                <a:solidFill>
                  <a:schemeClr val="tx1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 작업</a:t>
            </a:r>
            <a:r>
              <a:rPr lang="en-US" altLang="ko-KR" sz="1200" dirty="0">
                <a:solidFill>
                  <a:schemeClr val="tx1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(15</a:t>
            </a:r>
            <a:r>
              <a:rPr lang="ko-KR" altLang="en-US" sz="1200" dirty="0">
                <a:solidFill>
                  <a:schemeClr val="tx1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일</a:t>
            </a:r>
            <a:r>
              <a:rPr lang="en-US" altLang="ko-KR" sz="1200" dirty="0">
                <a:solidFill>
                  <a:schemeClr val="tx1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)</a:t>
            </a:r>
            <a:endParaRPr lang="ko-KR" altLang="en-US" sz="1200" dirty="0">
              <a:solidFill>
                <a:schemeClr val="tx1"/>
              </a:solidFill>
              <a:latin typeface="인터파크고딕 L" panose="02000000000000000000" pitchFamily="2" charset="-127"/>
              <a:ea typeface="인터파크고딕 L" panose="02000000000000000000" pitchFamily="2" charset="-127"/>
            </a:endParaRPr>
          </a:p>
        </p:txBody>
      </p: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E21BB11-9B21-45F4-9CDC-CFE7B6715C75}"/>
              </a:ext>
            </a:extLst>
          </p:cNvPr>
          <p:cNvGrpSpPr/>
          <p:nvPr/>
        </p:nvGrpSpPr>
        <p:grpSpPr>
          <a:xfrm>
            <a:off x="6708657" y="5604189"/>
            <a:ext cx="886470" cy="307244"/>
            <a:chOff x="5555104" y="5544487"/>
            <a:chExt cx="886470" cy="307244"/>
          </a:xfrm>
        </p:grpSpPr>
        <p:sp>
          <p:nvSpPr>
            <p:cNvPr id="56" name="이등변 삼각형 55">
              <a:extLst>
                <a:ext uri="{FF2B5EF4-FFF2-40B4-BE49-F238E27FC236}">
                  <a16:creationId xmlns:a16="http://schemas.microsoft.com/office/drawing/2014/main" id="{BC25FF73-9ECC-411D-8216-D2CCA857C945}"/>
                </a:ext>
              </a:extLst>
            </p:cNvPr>
            <p:cNvSpPr/>
            <p:nvPr/>
          </p:nvSpPr>
          <p:spPr>
            <a:xfrm>
              <a:off x="5906112" y="5544487"/>
              <a:ext cx="144016" cy="91849"/>
            </a:xfrm>
            <a:prstGeom prst="triangle">
              <a:avLst/>
            </a:prstGeom>
            <a:solidFill>
              <a:srgbClr val="BE52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1CDFAC09-9770-41BD-A750-7D356A4D9CD1}"/>
                </a:ext>
              </a:extLst>
            </p:cNvPr>
            <p:cNvSpPr txBox="1"/>
            <p:nvPr/>
          </p:nvSpPr>
          <p:spPr>
            <a:xfrm>
              <a:off x="5555104" y="5620899"/>
              <a:ext cx="88647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err="1">
                  <a:solidFill>
                    <a:schemeClr val="accent3"/>
                  </a:solidFill>
                </a:rPr>
                <a:t>백앤드테스트</a:t>
              </a:r>
              <a:endParaRPr lang="ko-KR" altLang="en-US" sz="900" dirty="0">
                <a:solidFill>
                  <a:schemeClr val="accent3"/>
                </a:solidFill>
              </a:endParaRPr>
            </a:p>
          </p:txBody>
        </p:sp>
      </p:grpSp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156E6A9F-9251-433B-A9D2-1F15149FCFA0}"/>
              </a:ext>
            </a:extLst>
          </p:cNvPr>
          <p:cNvSpPr/>
          <p:nvPr/>
        </p:nvSpPr>
        <p:spPr>
          <a:xfrm>
            <a:off x="267339" y="6122604"/>
            <a:ext cx="891354" cy="492546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rgbClr val="BE5262"/>
              </a:gs>
              <a:gs pos="83000">
                <a:srgbClr val="BE5262"/>
              </a:gs>
              <a:gs pos="100000">
                <a:srgbClr val="BE5262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연계업무</a:t>
            </a:r>
          </a:p>
        </p:txBody>
      </p:sp>
      <p:sp>
        <p:nvSpPr>
          <p:cNvPr id="59" name="화살표: 오각형 58">
            <a:extLst>
              <a:ext uri="{FF2B5EF4-FFF2-40B4-BE49-F238E27FC236}">
                <a16:creationId xmlns:a16="http://schemas.microsoft.com/office/drawing/2014/main" id="{79C454A2-B055-4386-802D-8AE12EABE663}"/>
              </a:ext>
            </a:extLst>
          </p:cNvPr>
          <p:cNvSpPr/>
          <p:nvPr/>
        </p:nvSpPr>
        <p:spPr>
          <a:xfrm>
            <a:off x="9507402" y="5601475"/>
            <a:ext cx="950101" cy="318894"/>
          </a:xfrm>
          <a:prstGeom prst="homePlat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5000">
                <a:srgbClr val="BE5262"/>
              </a:gs>
              <a:gs pos="83000">
                <a:srgbClr val="BE5262"/>
              </a:gs>
              <a:gs pos="100000">
                <a:srgbClr val="BE5262"/>
              </a:gs>
            </a:gsLst>
            <a:lin ang="5400000" scaled="1"/>
            <a:tileRect/>
          </a:gradFill>
          <a:ln w="9525">
            <a:solidFill>
              <a:srgbClr val="3B39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통합테스트</a:t>
            </a:r>
            <a:r>
              <a:rPr lang="en-US" altLang="ko-KR" sz="1200" dirty="0">
                <a:solidFill>
                  <a:schemeClr val="tx1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(3</a:t>
            </a:r>
            <a:r>
              <a:rPr lang="ko-KR" altLang="en-US" sz="1200" dirty="0">
                <a:solidFill>
                  <a:schemeClr val="tx1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일</a:t>
            </a:r>
            <a:r>
              <a:rPr lang="en-US" altLang="ko-KR" sz="1200" dirty="0">
                <a:solidFill>
                  <a:schemeClr val="tx1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)</a:t>
            </a:r>
            <a:endParaRPr lang="ko-KR" altLang="en-US" sz="1200" dirty="0">
              <a:solidFill>
                <a:schemeClr val="tx1"/>
              </a:solidFill>
              <a:latin typeface="인터파크고딕 L" panose="02000000000000000000" pitchFamily="2" charset="-127"/>
              <a:ea typeface="인터파크고딕 L" panose="02000000000000000000" pitchFamily="2" charset="-127"/>
            </a:endParaRPr>
          </a:p>
        </p:txBody>
      </p:sp>
      <p:sp>
        <p:nvSpPr>
          <p:cNvPr id="60" name="화살표: 오각형 59">
            <a:extLst>
              <a:ext uri="{FF2B5EF4-FFF2-40B4-BE49-F238E27FC236}">
                <a16:creationId xmlns:a16="http://schemas.microsoft.com/office/drawing/2014/main" id="{4381D4BA-E67F-4647-8D86-560AB02B4D29}"/>
              </a:ext>
            </a:extLst>
          </p:cNvPr>
          <p:cNvSpPr/>
          <p:nvPr/>
        </p:nvSpPr>
        <p:spPr>
          <a:xfrm>
            <a:off x="10485570" y="6180365"/>
            <a:ext cx="867998" cy="318894"/>
          </a:xfrm>
          <a:prstGeom prst="homePlat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5000">
                <a:srgbClr val="BE5262"/>
              </a:gs>
              <a:gs pos="83000">
                <a:srgbClr val="BE5262"/>
              </a:gs>
              <a:gs pos="100000">
                <a:srgbClr val="BE5262"/>
              </a:gs>
            </a:gsLst>
            <a:lin ang="5400000" scaled="1"/>
            <a:tileRect/>
          </a:gradFill>
          <a:ln w="9525">
            <a:solidFill>
              <a:srgbClr val="3B39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시연</a:t>
            </a:r>
            <a:r>
              <a:rPr lang="en-US" altLang="ko-KR" sz="1200" dirty="0">
                <a:solidFill>
                  <a:schemeClr val="tx1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(1</a:t>
            </a:r>
            <a:r>
              <a:rPr lang="ko-KR" altLang="en-US" sz="1200" dirty="0">
                <a:solidFill>
                  <a:schemeClr val="tx1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일</a:t>
            </a:r>
            <a:r>
              <a:rPr lang="en-US" altLang="ko-KR" sz="1200" dirty="0">
                <a:solidFill>
                  <a:schemeClr val="tx1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)</a:t>
            </a:r>
            <a:endParaRPr lang="ko-KR" altLang="en-US" sz="1200" dirty="0">
              <a:solidFill>
                <a:schemeClr val="tx1"/>
              </a:solidFill>
              <a:latin typeface="인터파크고딕 L" panose="02000000000000000000" pitchFamily="2" charset="-127"/>
              <a:ea typeface="인터파크고딕 L" panose="02000000000000000000" pitchFamily="2" charset="-127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473DD87-1E0F-4D95-AACA-B28A89D23065}"/>
              </a:ext>
            </a:extLst>
          </p:cNvPr>
          <p:cNvSpPr/>
          <p:nvPr/>
        </p:nvSpPr>
        <p:spPr>
          <a:xfrm>
            <a:off x="10475847" y="3156866"/>
            <a:ext cx="216024" cy="2848431"/>
          </a:xfrm>
          <a:prstGeom prst="rect">
            <a:avLst/>
          </a:prstGeom>
          <a:solidFill>
            <a:srgbClr val="FFFFCC"/>
          </a:solidFill>
          <a:ln w="127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50" dirty="0">
                <a:solidFill>
                  <a:srgbClr val="FF0000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안</a:t>
            </a:r>
            <a:endParaRPr lang="en-US" altLang="ko-KR" sz="1050" dirty="0">
              <a:solidFill>
                <a:srgbClr val="FF0000"/>
              </a:solidFill>
              <a:latin typeface="인터파크고딕 L" panose="02000000000000000000" pitchFamily="2" charset="-127"/>
              <a:ea typeface="인터파크고딕 L" panose="02000000000000000000" pitchFamily="2" charset="-127"/>
            </a:endParaRPr>
          </a:p>
          <a:p>
            <a:pPr algn="ctr"/>
            <a:endParaRPr lang="en-US" altLang="ko-KR" sz="1050" dirty="0">
              <a:solidFill>
                <a:srgbClr val="FF0000"/>
              </a:solidFill>
              <a:latin typeface="인터파크고딕 L" panose="02000000000000000000" pitchFamily="2" charset="-127"/>
              <a:ea typeface="인터파크고딕 L" panose="02000000000000000000" pitchFamily="2" charset="-127"/>
            </a:endParaRPr>
          </a:p>
          <a:p>
            <a:pPr algn="ctr"/>
            <a:endParaRPr lang="en-US" altLang="ko-KR" sz="1050" dirty="0">
              <a:solidFill>
                <a:srgbClr val="FF0000"/>
              </a:solidFill>
              <a:latin typeface="인터파크고딕 L" panose="02000000000000000000" pitchFamily="2" charset="-127"/>
              <a:ea typeface="인터파크고딕 L" panose="02000000000000000000" pitchFamily="2" charset="-127"/>
            </a:endParaRPr>
          </a:p>
          <a:p>
            <a:pPr algn="ctr"/>
            <a:r>
              <a:rPr lang="ko-KR" altLang="en-US" sz="1050" dirty="0">
                <a:solidFill>
                  <a:srgbClr val="FF0000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정</a:t>
            </a:r>
            <a:endParaRPr lang="en-US" altLang="ko-KR" sz="1050" dirty="0">
              <a:solidFill>
                <a:srgbClr val="FF0000"/>
              </a:solidFill>
              <a:latin typeface="인터파크고딕 L" panose="02000000000000000000" pitchFamily="2" charset="-127"/>
              <a:ea typeface="인터파크고딕 L" panose="02000000000000000000" pitchFamily="2" charset="-127"/>
            </a:endParaRPr>
          </a:p>
          <a:p>
            <a:pPr algn="ctr"/>
            <a:endParaRPr lang="en-US" altLang="ko-KR" sz="1050" dirty="0">
              <a:solidFill>
                <a:srgbClr val="FF0000"/>
              </a:solidFill>
              <a:latin typeface="인터파크고딕 L" panose="02000000000000000000" pitchFamily="2" charset="-127"/>
              <a:ea typeface="인터파크고딕 L" panose="02000000000000000000" pitchFamily="2" charset="-127"/>
            </a:endParaRPr>
          </a:p>
          <a:p>
            <a:pPr algn="ctr"/>
            <a:endParaRPr lang="en-US" altLang="ko-KR" sz="1050" dirty="0">
              <a:solidFill>
                <a:srgbClr val="FF0000"/>
              </a:solidFill>
              <a:latin typeface="인터파크고딕 L" panose="02000000000000000000" pitchFamily="2" charset="-127"/>
              <a:ea typeface="인터파크고딕 L" panose="02000000000000000000" pitchFamily="2" charset="-127"/>
            </a:endParaRPr>
          </a:p>
          <a:p>
            <a:pPr algn="ctr"/>
            <a:r>
              <a:rPr lang="ko-KR" altLang="en-US" sz="1050" dirty="0">
                <a:solidFill>
                  <a:srgbClr val="FF0000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화</a:t>
            </a:r>
          </a:p>
        </p:txBody>
      </p:sp>
      <p:sp>
        <p:nvSpPr>
          <p:cNvPr id="65" name="화살표: 오각형 64">
            <a:extLst>
              <a:ext uri="{FF2B5EF4-FFF2-40B4-BE49-F238E27FC236}">
                <a16:creationId xmlns:a16="http://schemas.microsoft.com/office/drawing/2014/main" id="{381459AF-52C0-48C0-976D-47FA61395376}"/>
              </a:ext>
            </a:extLst>
          </p:cNvPr>
          <p:cNvSpPr/>
          <p:nvPr/>
        </p:nvSpPr>
        <p:spPr>
          <a:xfrm>
            <a:off x="1764787" y="2338186"/>
            <a:ext cx="637864" cy="318894"/>
          </a:xfrm>
          <a:prstGeom prst="homePlat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5000">
                <a:srgbClr val="BE5262"/>
              </a:gs>
              <a:gs pos="83000">
                <a:srgbClr val="BE5262"/>
              </a:gs>
              <a:gs pos="100000">
                <a:srgbClr val="BE5262"/>
              </a:gs>
            </a:gsLst>
            <a:lin ang="5400000" scaled="1"/>
            <a:tileRect/>
          </a:gradFill>
          <a:ln w="9525">
            <a:solidFill>
              <a:srgbClr val="3B39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50" dirty="0" err="1">
                <a:solidFill>
                  <a:schemeClr val="tx1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팀명</a:t>
            </a:r>
            <a:r>
              <a:rPr lang="ko-KR" altLang="en-US" sz="1050" dirty="0">
                <a:solidFill>
                  <a:schemeClr val="tx1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 </a:t>
            </a:r>
            <a:endParaRPr lang="en-US" altLang="ko-KR" sz="1050" dirty="0">
              <a:solidFill>
                <a:schemeClr val="tx1"/>
              </a:solidFill>
              <a:latin typeface="인터파크고딕 L" panose="02000000000000000000" pitchFamily="2" charset="-127"/>
              <a:ea typeface="인터파크고딕 L" panose="02000000000000000000" pitchFamily="2" charset="-127"/>
            </a:endParaRPr>
          </a:p>
          <a:p>
            <a:pPr algn="ctr"/>
            <a:r>
              <a:rPr lang="en-US" altLang="ko-KR" sz="1050" dirty="0">
                <a:solidFill>
                  <a:schemeClr val="tx1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(1</a:t>
            </a:r>
            <a:r>
              <a:rPr lang="ko-KR" altLang="en-US" sz="1050" dirty="0">
                <a:solidFill>
                  <a:schemeClr val="tx1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일</a:t>
            </a:r>
            <a:r>
              <a:rPr lang="en-US" altLang="ko-KR" sz="1050" dirty="0">
                <a:solidFill>
                  <a:schemeClr val="tx1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)</a:t>
            </a:r>
            <a:endParaRPr lang="ko-KR" altLang="en-US" sz="1050" dirty="0">
              <a:solidFill>
                <a:schemeClr val="tx1"/>
              </a:solidFill>
              <a:latin typeface="인터파크고딕 L" panose="02000000000000000000" pitchFamily="2" charset="-127"/>
              <a:ea typeface="인터파크고딕 L" panose="02000000000000000000" pitchFamily="2" charset="-127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850528FF-5DBF-4908-9E56-502C1E614616}"/>
              </a:ext>
            </a:extLst>
          </p:cNvPr>
          <p:cNvSpPr/>
          <p:nvPr/>
        </p:nvSpPr>
        <p:spPr>
          <a:xfrm>
            <a:off x="1462170" y="3013296"/>
            <a:ext cx="514551" cy="279547"/>
          </a:xfrm>
          <a:prstGeom prst="rect">
            <a:avLst/>
          </a:prstGeom>
          <a:solidFill>
            <a:srgbClr val="FFFFCC"/>
          </a:solidFill>
          <a:ln w="127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dirty="0">
                <a:solidFill>
                  <a:schemeClr val="accent3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역할 분담</a:t>
            </a: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1301ACD6-CF7E-48B8-A7E2-D0C54C43A105}"/>
              </a:ext>
            </a:extLst>
          </p:cNvPr>
          <p:cNvSpPr/>
          <p:nvPr/>
        </p:nvSpPr>
        <p:spPr>
          <a:xfrm>
            <a:off x="2135780" y="2694099"/>
            <a:ext cx="514551" cy="279547"/>
          </a:xfrm>
          <a:prstGeom prst="rect">
            <a:avLst/>
          </a:prstGeom>
          <a:solidFill>
            <a:srgbClr val="FFFFCC"/>
          </a:solidFill>
          <a:ln w="127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dirty="0">
                <a:solidFill>
                  <a:schemeClr val="accent3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종목분석</a:t>
            </a: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D9F97F74-995D-468C-9439-A7615398C5C3}"/>
              </a:ext>
            </a:extLst>
          </p:cNvPr>
          <p:cNvSpPr/>
          <p:nvPr/>
        </p:nvSpPr>
        <p:spPr>
          <a:xfrm>
            <a:off x="2132557" y="3009125"/>
            <a:ext cx="514551" cy="279547"/>
          </a:xfrm>
          <a:prstGeom prst="rect">
            <a:avLst/>
          </a:prstGeom>
          <a:solidFill>
            <a:srgbClr val="FFFFCC"/>
          </a:solidFill>
          <a:ln w="127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dirty="0">
                <a:solidFill>
                  <a:schemeClr val="accent3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목표선정</a:t>
            </a:r>
          </a:p>
        </p:txBody>
      </p:sp>
      <p:sp>
        <p:nvSpPr>
          <p:cNvPr id="77" name="화살표: 오각형 76">
            <a:extLst>
              <a:ext uri="{FF2B5EF4-FFF2-40B4-BE49-F238E27FC236}">
                <a16:creationId xmlns:a16="http://schemas.microsoft.com/office/drawing/2014/main" id="{FCF27347-B94C-450B-B939-ABB3D94673D6}"/>
              </a:ext>
            </a:extLst>
          </p:cNvPr>
          <p:cNvSpPr/>
          <p:nvPr/>
        </p:nvSpPr>
        <p:spPr>
          <a:xfrm>
            <a:off x="2402651" y="1987751"/>
            <a:ext cx="1146221" cy="318894"/>
          </a:xfrm>
          <a:prstGeom prst="homePlat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5000">
                <a:srgbClr val="BE5262"/>
              </a:gs>
              <a:gs pos="83000">
                <a:srgbClr val="BE5262"/>
              </a:gs>
              <a:gs pos="100000">
                <a:srgbClr val="BE5262"/>
              </a:gs>
            </a:gsLst>
            <a:lin ang="5400000" scaled="1"/>
            <a:tileRect/>
          </a:gradFill>
          <a:ln w="9525">
            <a:solidFill>
              <a:srgbClr val="3B39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50" dirty="0">
                <a:solidFill>
                  <a:schemeClr val="tx1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기술 분석</a:t>
            </a:r>
            <a:endParaRPr lang="en-US" altLang="ko-KR" sz="1050" dirty="0">
              <a:solidFill>
                <a:schemeClr val="tx1"/>
              </a:solidFill>
              <a:latin typeface="인터파크고딕 L" panose="02000000000000000000" pitchFamily="2" charset="-127"/>
              <a:ea typeface="인터파크고딕 L" panose="02000000000000000000" pitchFamily="2" charset="-127"/>
            </a:endParaRPr>
          </a:p>
          <a:p>
            <a:pPr algn="ctr"/>
            <a:r>
              <a:rPr lang="en-US" altLang="ko-KR" sz="1050" dirty="0">
                <a:solidFill>
                  <a:schemeClr val="tx1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(7</a:t>
            </a:r>
            <a:r>
              <a:rPr lang="ko-KR" altLang="en-US" sz="1050" dirty="0">
                <a:solidFill>
                  <a:schemeClr val="tx1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일</a:t>
            </a:r>
            <a:r>
              <a:rPr lang="en-US" altLang="ko-KR" sz="1050" dirty="0">
                <a:solidFill>
                  <a:schemeClr val="tx1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)</a:t>
            </a:r>
            <a:endParaRPr lang="ko-KR" altLang="en-US" sz="1050" dirty="0">
              <a:solidFill>
                <a:schemeClr val="tx1"/>
              </a:solidFill>
              <a:latin typeface="인터파크고딕 L" panose="02000000000000000000" pitchFamily="2" charset="-127"/>
              <a:ea typeface="인터파크고딕 L" panose="02000000000000000000" pitchFamily="2" charset="-127"/>
            </a:endParaRPr>
          </a:p>
        </p:txBody>
      </p:sp>
      <p:sp>
        <p:nvSpPr>
          <p:cNvPr id="78" name="화살표: 오각형 77">
            <a:extLst>
              <a:ext uri="{FF2B5EF4-FFF2-40B4-BE49-F238E27FC236}">
                <a16:creationId xmlns:a16="http://schemas.microsoft.com/office/drawing/2014/main" id="{EDE7ACC7-EDBC-4780-88EC-A7C6EB4528EF}"/>
              </a:ext>
            </a:extLst>
          </p:cNvPr>
          <p:cNvSpPr/>
          <p:nvPr/>
        </p:nvSpPr>
        <p:spPr>
          <a:xfrm>
            <a:off x="2419014" y="2335189"/>
            <a:ext cx="829517" cy="318894"/>
          </a:xfrm>
          <a:prstGeom prst="homePlat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5000">
                <a:srgbClr val="BE5262"/>
              </a:gs>
              <a:gs pos="83000">
                <a:srgbClr val="BE5262"/>
              </a:gs>
              <a:gs pos="100000">
                <a:srgbClr val="BE5262"/>
              </a:gs>
            </a:gsLst>
            <a:lin ang="5400000" scaled="1"/>
            <a:tileRect/>
          </a:gradFill>
          <a:ln w="9525">
            <a:solidFill>
              <a:srgbClr val="3B39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벤치마킹</a:t>
            </a:r>
            <a:endParaRPr lang="en-US" altLang="ko-KR" sz="1000" dirty="0">
              <a:solidFill>
                <a:schemeClr val="tx1"/>
              </a:solidFill>
              <a:latin typeface="인터파크고딕 L" panose="02000000000000000000" pitchFamily="2" charset="-127"/>
              <a:ea typeface="인터파크고딕 L" panose="02000000000000000000" pitchFamily="2" charset="-127"/>
            </a:endParaRPr>
          </a:p>
          <a:p>
            <a:pPr algn="ctr"/>
            <a:r>
              <a:rPr lang="en-US" altLang="ko-KR" sz="1050" dirty="0">
                <a:solidFill>
                  <a:schemeClr val="tx1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(1</a:t>
            </a:r>
            <a:r>
              <a:rPr lang="ko-KR" altLang="en-US" sz="1050" dirty="0">
                <a:solidFill>
                  <a:schemeClr val="tx1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일</a:t>
            </a:r>
            <a:r>
              <a:rPr lang="en-US" altLang="ko-KR" sz="1050" dirty="0">
                <a:solidFill>
                  <a:schemeClr val="tx1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)</a:t>
            </a:r>
            <a:endParaRPr lang="ko-KR" altLang="en-US" sz="1050" dirty="0">
              <a:solidFill>
                <a:schemeClr val="tx1"/>
              </a:solidFill>
              <a:latin typeface="인터파크고딕 L" panose="02000000000000000000" pitchFamily="2" charset="-127"/>
              <a:ea typeface="인터파크고딕 L" panose="02000000000000000000" pitchFamily="2" charset="-127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4678DCB5-F629-4F50-90F4-2EF8044DB761}"/>
              </a:ext>
            </a:extLst>
          </p:cNvPr>
          <p:cNvSpPr/>
          <p:nvPr/>
        </p:nvSpPr>
        <p:spPr>
          <a:xfrm>
            <a:off x="3604134" y="2690751"/>
            <a:ext cx="1039593" cy="279548"/>
          </a:xfrm>
          <a:prstGeom prst="rect">
            <a:avLst/>
          </a:prstGeom>
          <a:solidFill>
            <a:srgbClr val="FFFFCC"/>
          </a:solidFill>
          <a:ln w="127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50" dirty="0">
                <a:solidFill>
                  <a:schemeClr val="accent3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요구 사항 정의</a:t>
            </a:r>
            <a:endParaRPr lang="en-US" altLang="ko-KR" sz="1050" dirty="0">
              <a:solidFill>
                <a:schemeClr val="accent3"/>
              </a:solidFill>
              <a:latin typeface="인터파크고딕 L" panose="02000000000000000000" pitchFamily="2" charset="-127"/>
              <a:ea typeface="인터파크고딕 L" panose="02000000000000000000" pitchFamily="2" charset="-127"/>
            </a:endParaRPr>
          </a:p>
        </p:txBody>
      </p:sp>
      <p:sp>
        <p:nvSpPr>
          <p:cNvPr id="80" name="화살표: 오각형 79">
            <a:extLst>
              <a:ext uri="{FF2B5EF4-FFF2-40B4-BE49-F238E27FC236}">
                <a16:creationId xmlns:a16="http://schemas.microsoft.com/office/drawing/2014/main" id="{AA5C7341-FF68-433B-9A87-A6E7753B3045}"/>
              </a:ext>
            </a:extLst>
          </p:cNvPr>
          <p:cNvSpPr/>
          <p:nvPr/>
        </p:nvSpPr>
        <p:spPr>
          <a:xfrm>
            <a:off x="9030569" y="3319168"/>
            <a:ext cx="1408590" cy="318894"/>
          </a:xfrm>
          <a:prstGeom prst="homePlat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5000">
                <a:srgbClr val="BE5262"/>
              </a:gs>
              <a:gs pos="83000">
                <a:srgbClr val="BE5262"/>
              </a:gs>
              <a:gs pos="100000">
                <a:srgbClr val="BE5262"/>
              </a:gs>
            </a:gsLst>
            <a:lin ang="5400000" scaled="1"/>
            <a:tileRect/>
          </a:gradFill>
          <a:ln w="9525">
            <a:solidFill>
              <a:srgbClr val="3B39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기획서 마무리</a:t>
            </a:r>
            <a:r>
              <a:rPr lang="en-US" altLang="ko-KR" sz="1100" dirty="0">
                <a:solidFill>
                  <a:schemeClr val="tx1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(5</a:t>
            </a:r>
            <a:r>
              <a:rPr lang="ko-KR" altLang="en-US" sz="1100" dirty="0">
                <a:solidFill>
                  <a:schemeClr val="tx1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일</a:t>
            </a:r>
            <a:r>
              <a:rPr lang="en-US" altLang="ko-KR" sz="1100" dirty="0">
                <a:solidFill>
                  <a:schemeClr val="tx1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)</a:t>
            </a:r>
            <a:endParaRPr lang="ko-KR" altLang="en-US" sz="1100" dirty="0">
              <a:solidFill>
                <a:schemeClr val="tx1"/>
              </a:solidFill>
              <a:latin typeface="인터파크고딕 L" panose="02000000000000000000" pitchFamily="2" charset="-127"/>
              <a:ea typeface="인터파크고딕 L" panose="02000000000000000000" pitchFamily="2" charset="-127"/>
            </a:endParaRPr>
          </a:p>
        </p:txBody>
      </p:sp>
      <p:sp>
        <p:nvSpPr>
          <p:cNvPr id="81" name="화살표: 오각형 80">
            <a:extLst>
              <a:ext uri="{FF2B5EF4-FFF2-40B4-BE49-F238E27FC236}">
                <a16:creationId xmlns:a16="http://schemas.microsoft.com/office/drawing/2014/main" id="{307B960C-5E74-44AF-87AB-55A2B5A25159}"/>
              </a:ext>
            </a:extLst>
          </p:cNvPr>
          <p:cNvSpPr/>
          <p:nvPr/>
        </p:nvSpPr>
        <p:spPr>
          <a:xfrm>
            <a:off x="3246192" y="2328780"/>
            <a:ext cx="1961865" cy="318894"/>
          </a:xfrm>
          <a:prstGeom prst="homePlat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5000">
                <a:srgbClr val="BE5262"/>
              </a:gs>
              <a:gs pos="83000">
                <a:srgbClr val="BE5262"/>
              </a:gs>
              <a:gs pos="100000">
                <a:srgbClr val="BE5262"/>
              </a:gs>
            </a:gsLst>
            <a:lin ang="5400000" scaled="1"/>
            <a:tileRect/>
          </a:gradFill>
          <a:ln w="9525">
            <a:solidFill>
              <a:srgbClr val="3B39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50" dirty="0">
                <a:solidFill>
                  <a:schemeClr val="tx1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화면구성도 설계 </a:t>
            </a:r>
            <a:endParaRPr lang="en-US" altLang="ko-KR" sz="1050" dirty="0">
              <a:solidFill>
                <a:schemeClr val="tx1"/>
              </a:solidFill>
              <a:latin typeface="인터파크고딕 L" panose="02000000000000000000" pitchFamily="2" charset="-127"/>
              <a:ea typeface="인터파크고딕 L" panose="02000000000000000000" pitchFamily="2" charset="-127"/>
            </a:endParaRPr>
          </a:p>
          <a:p>
            <a:pPr algn="ctr"/>
            <a:r>
              <a:rPr lang="en-US" altLang="ko-KR" sz="1050" dirty="0">
                <a:solidFill>
                  <a:schemeClr val="tx1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(7</a:t>
            </a:r>
            <a:r>
              <a:rPr lang="ko-KR" altLang="en-US" sz="1050" dirty="0">
                <a:solidFill>
                  <a:schemeClr val="tx1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일</a:t>
            </a:r>
            <a:r>
              <a:rPr lang="en-US" altLang="ko-KR" sz="1050" dirty="0">
                <a:solidFill>
                  <a:schemeClr val="tx1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)</a:t>
            </a:r>
            <a:endParaRPr lang="ko-KR" altLang="en-US" sz="1050" dirty="0">
              <a:solidFill>
                <a:schemeClr val="tx1"/>
              </a:solidFill>
              <a:latin typeface="인터파크고딕 L" panose="02000000000000000000" pitchFamily="2" charset="-127"/>
              <a:ea typeface="인터파크고딕 L" panose="02000000000000000000" pitchFamily="2" charset="-127"/>
            </a:endParaRPr>
          </a:p>
        </p:txBody>
      </p:sp>
      <p:sp>
        <p:nvSpPr>
          <p:cNvPr id="87" name="화살표: 오각형 86">
            <a:extLst>
              <a:ext uri="{FF2B5EF4-FFF2-40B4-BE49-F238E27FC236}">
                <a16:creationId xmlns:a16="http://schemas.microsoft.com/office/drawing/2014/main" id="{FD56D7B6-25E1-4C06-B4C6-2C34DCF78D85}"/>
              </a:ext>
            </a:extLst>
          </p:cNvPr>
          <p:cNvSpPr/>
          <p:nvPr/>
        </p:nvSpPr>
        <p:spPr>
          <a:xfrm>
            <a:off x="3548872" y="1987671"/>
            <a:ext cx="829593" cy="318894"/>
          </a:xfrm>
          <a:prstGeom prst="homePlat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5000">
                <a:srgbClr val="BE5262"/>
              </a:gs>
              <a:gs pos="83000">
                <a:srgbClr val="BE5262"/>
              </a:gs>
              <a:gs pos="100000">
                <a:srgbClr val="BE5262"/>
              </a:gs>
            </a:gsLst>
            <a:lin ang="5400000" scaled="1"/>
            <a:tileRect/>
          </a:gradFill>
          <a:ln w="9525">
            <a:solidFill>
              <a:srgbClr val="3B39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50" dirty="0">
                <a:solidFill>
                  <a:schemeClr val="tx1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테이블</a:t>
            </a:r>
            <a:endParaRPr lang="en-US" altLang="ko-KR" sz="1050" dirty="0">
              <a:solidFill>
                <a:schemeClr val="tx1"/>
              </a:solidFill>
              <a:latin typeface="인터파크고딕 L" panose="02000000000000000000" pitchFamily="2" charset="-127"/>
              <a:ea typeface="인터파크고딕 L" panose="02000000000000000000" pitchFamily="2" charset="-127"/>
            </a:endParaRPr>
          </a:p>
          <a:p>
            <a:pPr algn="ctr"/>
            <a:r>
              <a:rPr lang="ko-KR" altLang="en-US" sz="1050" dirty="0">
                <a:solidFill>
                  <a:schemeClr val="tx1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정의 </a:t>
            </a:r>
            <a:r>
              <a:rPr lang="en-US" altLang="ko-KR" sz="1050" dirty="0">
                <a:solidFill>
                  <a:schemeClr val="tx1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(2</a:t>
            </a:r>
            <a:r>
              <a:rPr lang="ko-KR" altLang="en-US" sz="1050" dirty="0">
                <a:solidFill>
                  <a:schemeClr val="tx1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일</a:t>
            </a:r>
            <a:r>
              <a:rPr lang="en-US" altLang="ko-KR" sz="1050" dirty="0">
                <a:solidFill>
                  <a:schemeClr val="tx1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)</a:t>
            </a:r>
            <a:endParaRPr lang="ko-KR" altLang="en-US" sz="1050" dirty="0">
              <a:solidFill>
                <a:schemeClr val="tx1"/>
              </a:solidFill>
              <a:latin typeface="인터파크고딕 L" panose="02000000000000000000" pitchFamily="2" charset="-127"/>
              <a:ea typeface="인터파크고딕 L" panose="02000000000000000000" pitchFamily="2" charset="-127"/>
            </a:endParaRPr>
          </a:p>
        </p:txBody>
      </p:sp>
      <p:sp>
        <p:nvSpPr>
          <p:cNvPr id="88" name="화살표: 오각형 87">
            <a:extLst>
              <a:ext uri="{FF2B5EF4-FFF2-40B4-BE49-F238E27FC236}">
                <a16:creationId xmlns:a16="http://schemas.microsoft.com/office/drawing/2014/main" id="{69848566-F341-4670-89C9-6253D75EAD19}"/>
              </a:ext>
            </a:extLst>
          </p:cNvPr>
          <p:cNvSpPr/>
          <p:nvPr/>
        </p:nvSpPr>
        <p:spPr>
          <a:xfrm>
            <a:off x="4378465" y="1987671"/>
            <a:ext cx="829593" cy="318894"/>
          </a:xfrm>
          <a:prstGeom prst="homePlat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5000">
                <a:srgbClr val="BE5262"/>
              </a:gs>
              <a:gs pos="83000">
                <a:srgbClr val="BE5262"/>
              </a:gs>
              <a:gs pos="100000">
                <a:srgbClr val="BE5262"/>
              </a:gs>
            </a:gsLst>
            <a:lin ang="5400000" scaled="1"/>
            <a:tileRect/>
          </a:gradFill>
          <a:ln w="9525">
            <a:solidFill>
              <a:srgbClr val="3B39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ERD</a:t>
            </a:r>
            <a:r>
              <a:rPr lang="ko-KR" altLang="en-US" sz="1050" dirty="0">
                <a:solidFill>
                  <a:schemeClr val="tx1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 설계</a:t>
            </a:r>
            <a:endParaRPr lang="en-US" altLang="ko-KR" sz="1050" dirty="0">
              <a:solidFill>
                <a:schemeClr val="tx1"/>
              </a:solidFill>
              <a:latin typeface="인터파크고딕 L" panose="02000000000000000000" pitchFamily="2" charset="-127"/>
              <a:ea typeface="인터파크고딕 L" panose="02000000000000000000" pitchFamily="2" charset="-127"/>
            </a:endParaRPr>
          </a:p>
          <a:p>
            <a:pPr algn="ctr"/>
            <a:r>
              <a:rPr lang="en-US" altLang="ko-KR" sz="1050" dirty="0">
                <a:solidFill>
                  <a:schemeClr val="tx1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(2</a:t>
            </a:r>
            <a:r>
              <a:rPr lang="ko-KR" altLang="en-US" sz="1050" dirty="0">
                <a:solidFill>
                  <a:schemeClr val="tx1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일</a:t>
            </a:r>
            <a:r>
              <a:rPr lang="en-US" altLang="ko-KR" sz="1050" dirty="0">
                <a:solidFill>
                  <a:schemeClr val="tx1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)</a:t>
            </a:r>
            <a:endParaRPr lang="ko-KR" altLang="en-US" sz="1050" dirty="0">
              <a:solidFill>
                <a:schemeClr val="tx1"/>
              </a:solidFill>
              <a:latin typeface="인터파크고딕 L" panose="02000000000000000000" pitchFamily="2" charset="-127"/>
              <a:ea typeface="인터파크고딕 L" panose="02000000000000000000" pitchFamily="2" charset="-127"/>
            </a:endParaRPr>
          </a:p>
        </p:txBody>
      </p: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4EDE8D95-DF8E-4D16-8BC8-745A7F240FC1}"/>
              </a:ext>
            </a:extLst>
          </p:cNvPr>
          <p:cNvGrpSpPr/>
          <p:nvPr/>
        </p:nvGrpSpPr>
        <p:grpSpPr>
          <a:xfrm>
            <a:off x="8324798" y="5604189"/>
            <a:ext cx="1029213" cy="331728"/>
            <a:chOff x="3808536" y="5542422"/>
            <a:chExt cx="1029213" cy="331728"/>
          </a:xfrm>
        </p:grpSpPr>
        <p:sp>
          <p:nvSpPr>
            <p:cNvPr id="93" name="이등변 삼각형 92">
              <a:extLst>
                <a:ext uri="{FF2B5EF4-FFF2-40B4-BE49-F238E27FC236}">
                  <a16:creationId xmlns:a16="http://schemas.microsoft.com/office/drawing/2014/main" id="{2DE869FD-7C7E-4AB8-A99C-C5E19A3942B4}"/>
                </a:ext>
              </a:extLst>
            </p:cNvPr>
            <p:cNvSpPr/>
            <p:nvPr/>
          </p:nvSpPr>
          <p:spPr>
            <a:xfrm>
              <a:off x="4251135" y="5542422"/>
              <a:ext cx="144016" cy="91849"/>
            </a:xfrm>
            <a:prstGeom prst="triangle">
              <a:avLst/>
            </a:prstGeom>
            <a:solidFill>
              <a:srgbClr val="BE52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2DA08649-2C79-4076-8160-AE8F0F1ACEC6}"/>
                </a:ext>
              </a:extLst>
            </p:cNvPr>
            <p:cNvSpPr txBox="1"/>
            <p:nvPr/>
          </p:nvSpPr>
          <p:spPr>
            <a:xfrm>
              <a:off x="3808536" y="5643318"/>
              <a:ext cx="1029213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accent3"/>
                  </a:solidFill>
                </a:rPr>
                <a:t>4</a:t>
              </a:r>
              <a:r>
                <a:rPr lang="ko-KR" altLang="en-US" sz="900" dirty="0">
                  <a:solidFill>
                    <a:schemeClr val="accent3"/>
                  </a:solidFill>
                </a:rPr>
                <a:t>차 단위 테스트</a:t>
              </a:r>
            </a:p>
          </p:txBody>
        </p:sp>
      </p:grp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24165288-54C5-490C-A6B1-CD0FDC56E80B}"/>
              </a:ext>
            </a:extLst>
          </p:cNvPr>
          <p:cNvGrpSpPr/>
          <p:nvPr/>
        </p:nvGrpSpPr>
        <p:grpSpPr>
          <a:xfrm>
            <a:off x="5021696" y="5615472"/>
            <a:ext cx="886470" cy="307244"/>
            <a:chOff x="5555104" y="5544487"/>
            <a:chExt cx="886470" cy="307244"/>
          </a:xfrm>
        </p:grpSpPr>
        <p:sp>
          <p:nvSpPr>
            <p:cNvPr id="96" name="이등변 삼각형 95">
              <a:extLst>
                <a:ext uri="{FF2B5EF4-FFF2-40B4-BE49-F238E27FC236}">
                  <a16:creationId xmlns:a16="http://schemas.microsoft.com/office/drawing/2014/main" id="{AE56A20D-A61D-4B1B-821A-00917D8886A6}"/>
                </a:ext>
              </a:extLst>
            </p:cNvPr>
            <p:cNvSpPr/>
            <p:nvPr/>
          </p:nvSpPr>
          <p:spPr>
            <a:xfrm>
              <a:off x="5906112" y="5544487"/>
              <a:ext cx="144016" cy="91849"/>
            </a:xfrm>
            <a:prstGeom prst="triangle">
              <a:avLst/>
            </a:prstGeom>
            <a:solidFill>
              <a:srgbClr val="BE52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AEF9425A-8C34-4293-AF63-4FFCD462748C}"/>
                </a:ext>
              </a:extLst>
            </p:cNvPr>
            <p:cNvSpPr txBox="1"/>
            <p:nvPr/>
          </p:nvSpPr>
          <p:spPr>
            <a:xfrm>
              <a:off x="5555104" y="5620899"/>
              <a:ext cx="88647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err="1">
                  <a:solidFill>
                    <a:schemeClr val="accent3"/>
                  </a:solidFill>
                </a:rPr>
                <a:t>프론트테스트</a:t>
              </a:r>
              <a:endParaRPr lang="ko-KR" altLang="en-US" sz="900" dirty="0">
                <a:solidFill>
                  <a:schemeClr val="accent3"/>
                </a:solidFill>
              </a:endParaRPr>
            </a:p>
          </p:txBody>
        </p:sp>
      </p:grpSp>
      <p:sp>
        <p:nvSpPr>
          <p:cNvPr id="99" name="이등변 삼각형 98">
            <a:extLst>
              <a:ext uri="{FF2B5EF4-FFF2-40B4-BE49-F238E27FC236}">
                <a16:creationId xmlns:a16="http://schemas.microsoft.com/office/drawing/2014/main" id="{0A444A04-C2BA-4E5D-9D49-B966BD6F6887}"/>
              </a:ext>
            </a:extLst>
          </p:cNvPr>
          <p:cNvSpPr/>
          <p:nvPr/>
        </p:nvSpPr>
        <p:spPr>
          <a:xfrm>
            <a:off x="7649797" y="5612454"/>
            <a:ext cx="144016" cy="91849"/>
          </a:xfrm>
          <a:prstGeom prst="triangle">
            <a:avLst/>
          </a:prstGeom>
          <a:solidFill>
            <a:srgbClr val="BE52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1" name="이등변 삼각형 100">
            <a:extLst>
              <a:ext uri="{FF2B5EF4-FFF2-40B4-BE49-F238E27FC236}">
                <a16:creationId xmlns:a16="http://schemas.microsoft.com/office/drawing/2014/main" id="{4893E308-CE6C-4EE8-9120-F7163E17F803}"/>
              </a:ext>
            </a:extLst>
          </p:cNvPr>
          <p:cNvSpPr/>
          <p:nvPr/>
        </p:nvSpPr>
        <p:spPr>
          <a:xfrm>
            <a:off x="7820968" y="5604188"/>
            <a:ext cx="144016" cy="91849"/>
          </a:xfrm>
          <a:prstGeom prst="triangle">
            <a:avLst/>
          </a:prstGeom>
          <a:solidFill>
            <a:srgbClr val="BE52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2" name="이등변 삼각형 101">
            <a:extLst>
              <a:ext uri="{FF2B5EF4-FFF2-40B4-BE49-F238E27FC236}">
                <a16:creationId xmlns:a16="http://schemas.microsoft.com/office/drawing/2014/main" id="{0DC9BC16-E0DC-4887-989D-98B8A2F4072B}"/>
              </a:ext>
            </a:extLst>
          </p:cNvPr>
          <p:cNvSpPr/>
          <p:nvPr/>
        </p:nvSpPr>
        <p:spPr>
          <a:xfrm>
            <a:off x="7991967" y="5604188"/>
            <a:ext cx="144016" cy="91849"/>
          </a:xfrm>
          <a:prstGeom prst="triangle">
            <a:avLst/>
          </a:prstGeom>
          <a:solidFill>
            <a:srgbClr val="BE52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7C4B9A37-310B-4A63-A7BF-6E6859D551C4}"/>
              </a:ext>
            </a:extLst>
          </p:cNvPr>
          <p:cNvSpPr txBox="1"/>
          <p:nvPr/>
        </p:nvSpPr>
        <p:spPr>
          <a:xfrm>
            <a:off x="7749322" y="5689537"/>
            <a:ext cx="27016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solidFill>
                  <a:schemeClr val="accent3"/>
                </a:solidFill>
              </a:rPr>
              <a:t>…</a:t>
            </a:r>
            <a:endParaRPr lang="ko-KR" altLang="en-US" sz="900" b="1" dirty="0">
              <a:solidFill>
                <a:schemeClr val="accent3"/>
              </a:solidFill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1EC3511B-2472-4038-A29B-3C9CB2FF8592}"/>
              </a:ext>
            </a:extLst>
          </p:cNvPr>
          <p:cNvSpPr/>
          <p:nvPr/>
        </p:nvSpPr>
        <p:spPr>
          <a:xfrm>
            <a:off x="2841734" y="2694099"/>
            <a:ext cx="590441" cy="279547"/>
          </a:xfrm>
          <a:prstGeom prst="rect">
            <a:avLst/>
          </a:prstGeom>
          <a:solidFill>
            <a:srgbClr val="FFFFCC"/>
          </a:solidFill>
          <a:ln w="127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>
                <a:solidFill>
                  <a:schemeClr val="accent3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데이터분석</a:t>
            </a:r>
            <a:endParaRPr lang="ko-KR" altLang="en-US" sz="1000" dirty="0">
              <a:solidFill>
                <a:schemeClr val="accent3"/>
              </a:solidFill>
              <a:latin typeface="인터파크고딕 L" panose="02000000000000000000" pitchFamily="2" charset="-127"/>
              <a:ea typeface="인터파크고딕 L" panose="02000000000000000000" pitchFamily="2" charset="-127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F2845D1C-CC0E-4CAB-8FF7-70815678124C}"/>
              </a:ext>
            </a:extLst>
          </p:cNvPr>
          <p:cNvSpPr/>
          <p:nvPr/>
        </p:nvSpPr>
        <p:spPr>
          <a:xfrm>
            <a:off x="2849602" y="3009124"/>
            <a:ext cx="691553" cy="279547"/>
          </a:xfrm>
          <a:prstGeom prst="rect">
            <a:avLst/>
          </a:prstGeom>
          <a:solidFill>
            <a:srgbClr val="FFFFCC"/>
          </a:solidFill>
          <a:ln w="127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dirty="0">
                <a:solidFill>
                  <a:schemeClr val="accent3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프로세스정의</a:t>
            </a: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1846277D-2BA9-422A-AB25-162052E47C80}"/>
              </a:ext>
            </a:extLst>
          </p:cNvPr>
          <p:cNvSpPr/>
          <p:nvPr/>
        </p:nvSpPr>
        <p:spPr>
          <a:xfrm>
            <a:off x="3604134" y="3006552"/>
            <a:ext cx="1039593" cy="279548"/>
          </a:xfrm>
          <a:prstGeom prst="rect">
            <a:avLst/>
          </a:prstGeom>
          <a:solidFill>
            <a:srgbClr val="FFFFCC"/>
          </a:solidFill>
          <a:ln w="127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50" dirty="0">
                <a:solidFill>
                  <a:schemeClr val="accent3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인터페이스</a:t>
            </a:r>
            <a:r>
              <a:rPr lang="en-US" altLang="ko-KR" sz="1050" dirty="0">
                <a:solidFill>
                  <a:schemeClr val="accent3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/</a:t>
            </a:r>
          </a:p>
          <a:p>
            <a:pPr algn="ctr"/>
            <a:r>
              <a:rPr lang="en-US" altLang="ko-KR" sz="1050" dirty="0">
                <a:solidFill>
                  <a:schemeClr val="accent3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UI</a:t>
            </a:r>
            <a:r>
              <a:rPr lang="ko-KR" altLang="en-US" sz="1050" dirty="0">
                <a:solidFill>
                  <a:schemeClr val="accent3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설계</a:t>
            </a:r>
            <a:endParaRPr lang="en-US" altLang="ko-KR" sz="1050" dirty="0">
              <a:solidFill>
                <a:schemeClr val="accent3"/>
              </a:solidFill>
              <a:latin typeface="인터파크고딕 L" panose="02000000000000000000" pitchFamily="2" charset="-127"/>
              <a:ea typeface="인터파크고딕 L" panose="02000000000000000000" pitchFamily="2" charset="-127"/>
            </a:endParaRPr>
          </a:p>
        </p:txBody>
      </p:sp>
      <p:sp>
        <p:nvSpPr>
          <p:cNvPr id="108" name="화살표: 오각형 107">
            <a:extLst>
              <a:ext uri="{FF2B5EF4-FFF2-40B4-BE49-F238E27FC236}">
                <a16:creationId xmlns:a16="http://schemas.microsoft.com/office/drawing/2014/main" id="{2D999EDC-34DA-48D2-8D98-7D86267107FB}"/>
              </a:ext>
            </a:extLst>
          </p:cNvPr>
          <p:cNvSpPr/>
          <p:nvPr/>
        </p:nvSpPr>
        <p:spPr>
          <a:xfrm>
            <a:off x="5226369" y="2318117"/>
            <a:ext cx="869631" cy="318894"/>
          </a:xfrm>
          <a:prstGeom prst="homePlat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5000">
                <a:srgbClr val="BE5262"/>
              </a:gs>
              <a:gs pos="83000">
                <a:srgbClr val="BE5262"/>
              </a:gs>
              <a:gs pos="100000">
                <a:srgbClr val="BE5262"/>
              </a:gs>
            </a:gsLst>
            <a:lin ang="5400000" scaled="1"/>
            <a:tileRect/>
          </a:gradFill>
          <a:ln w="9525">
            <a:solidFill>
              <a:srgbClr val="3B39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개발환경 구축</a:t>
            </a:r>
            <a:r>
              <a:rPr lang="en-US" altLang="ko-KR" sz="1200" dirty="0">
                <a:solidFill>
                  <a:schemeClr val="tx1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(1</a:t>
            </a:r>
            <a:r>
              <a:rPr lang="ko-KR" altLang="en-US" sz="1200" dirty="0">
                <a:solidFill>
                  <a:schemeClr val="tx1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일</a:t>
            </a:r>
            <a:r>
              <a:rPr lang="en-US" altLang="ko-KR" sz="1200" dirty="0">
                <a:solidFill>
                  <a:schemeClr val="tx1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)</a:t>
            </a:r>
            <a:endParaRPr lang="ko-KR" altLang="en-US" sz="1200" dirty="0">
              <a:solidFill>
                <a:schemeClr val="tx1"/>
              </a:solidFill>
              <a:latin typeface="인터파크고딕 L" panose="02000000000000000000" pitchFamily="2" charset="-127"/>
              <a:ea typeface="인터파크고딕 L" panose="02000000000000000000" pitchFamily="2" charset="-127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A030BE60-B89F-43A8-A504-2DAB11A9F58C}"/>
              </a:ext>
            </a:extLst>
          </p:cNvPr>
          <p:cNvSpPr/>
          <p:nvPr/>
        </p:nvSpPr>
        <p:spPr>
          <a:xfrm>
            <a:off x="9039536" y="3749110"/>
            <a:ext cx="553690" cy="307833"/>
          </a:xfrm>
          <a:prstGeom prst="rect">
            <a:avLst/>
          </a:prstGeom>
          <a:solidFill>
            <a:srgbClr val="FFFFCC"/>
          </a:solidFill>
          <a:ln w="127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50" dirty="0">
                <a:solidFill>
                  <a:schemeClr val="accent3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최종 검토</a:t>
            </a: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9AD58400-10A2-4A48-BFA5-54E5C150C599}"/>
              </a:ext>
            </a:extLst>
          </p:cNvPr>
          <p:cNvSpPr/>
          <p:nvPr/>
        </p:nvSpPr>
        <p:spPr>
          <a:xfrm>
            <a:off x="9705607" y="3747296"/>
            <a:ext cx="553690" cy="307833"/>
          </a:xfrm>
          <a:prstGeom prst="rect">
            <a:avLst/>
          </a:prstGeom>
          <a:solidFill>
            <a:srgbClr val="FFFFCC"/>
          </a:solidFill>
          <a:ln w="127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50" dirty="0">
                <a:solidFill>
                  <a:schemeClr val="accent3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동영상</a:t>
            </a:r>
          </a:p>
        </p:txBody>
      </p:sp>
    </p:spTree>
    <p:extLst>
      <p:ext uri="{BB962C8B-B14F-4D97-AF65-F5344CB8AC3E}">
        <p14:creationId xmlns:p14="http://schemas.microsoft.com/office/powerpoint/2010/main" val="14220447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2FD99814-2122-45E9-876D-EBA5C6E18964}"/>
              </a:ext>
            </a:extLst>
          </p:cNvPr>
          <p:cNvSpPr/>
          <p:nvPr/>
        </p:nvSpPr>
        <p:spPr>
          <a:xfrm>
            <a:off x="145296" y="848863"/>
            <a:ext cx="11953328" cy="5884611"/>
          </a:xfrm>
          <a:prstGeom prst="rect">
            <a:avLst/>
          </a:prstGeom>
          <a:solidFill>
            <a:schemeClr val="tx1"/>
          </a:solidFill>
          <a:ln w="381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767408" y="301249"/>
            <a:ext cx="2160240" cy="369332"/>
          </a:xfrm>
        </p:spPr>
        <p:txBody>
          <a:bodyPr/>
          <a:lstStyle/>
          <a:p>
            <a:r>
              <a:rPr lang="en-US" altLang="ko-KR" dirty="0">
                <a:latin typeface="인터파크고딕 L" panose="02000000000000000000" pitchFamily="2" charset="-127"/>
                <a:ea typeface="인터파크고딕 L" panose="02000000000000000000" pitchFamily="2" charset="-127"/>
                <a:cs typeface="YoonGothic Medium" panose="02020603020101020101" pitchFamily="18" charset="-127"/>
              </a:rPr>
              <a:t>Bench Marking</a:t>
            </a:r>
            <a:endParaRPr lang="ko-KR" altLang="en-US" dirty="0">
              <a:latin typeface="인터파크고딕 L" panose="02000000000000000000" pitchFamily="2" charset="-127"/>
              <a:ea typeface="인터파크고딕 L" panose="02000000000000000000" pitchFamily="2" charset="-127"/>
              <a:cs typeface="YoonGothic Medium" panose="02020603020101020101" pitchFamily="18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1F3F863-9331-4CA4-802A-ABE13756DB7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113" y="127385"/>
            <a:ext cx="513287" cy="51328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F1E2F1D-F894-4609-8FCD-B62181C5303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2417" y="1034693"/>
            <a:ext cx="4127013" cy="55031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AC5A351-2EB5-4689-B0D3-2CA2D12F3F8E}"/>
              </a:ext>
            </a:extLst>
          </p:cNvPr>
          <p:cNvSpPr txBox="1"/>
          <p:nvPr/>
        </p:nvSpPr>
        <p:spPr>
          <a:xfrm>
            <a:off x="368916" y="1052736"/>
            <a:ext cx="9118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accent3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배치 및</a:t>
            </a:r>
            <a:endParaRPr lang="en-US" altLang="ko-KR" dirty="0">
              <a:solidFill>
                <a:schemeClr val="accent3"/>
              </a:solidFill>
              <a:latin typeface="인터파크고딕 L" panose="02000000000000000000" pitchFamily="2" charset="-127"/>
              <a:ea typeface="인터파크고딕 L" panose="02000000000000000000" pitchFamily="2" charset="-127"/>
            </a:endParaRPr>
          </a:p>
          <a:p>
            <a:r>
              <a:rPr lang="ko-KR" altLang="en-US" dirty="0">
                <a:solidFill>
                  <a:schemeClr val="accent3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기능</a:t>
            </a:r>
            <a:endParaRPr lang="en-US" altLang="ko-KR" dirty="0">
              <a:solidFill>
                <a:schemeClr val="accent3"/>
              </a:solidFill>
              <a:latin typeface="인터파크고딕 L" panose="02000000000000000000" pitchFamily="2" charset="-127"/>
              <a:ea typeface="인터파크고딕 L" panose="020000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F36AC70-32A9-421E-9C55-2BA1663DDCDA}"/>
              </a:ext>
            </a:extLst>
          </p:cNvPr>
          <p:cNvSpPr txBox="1"/>
          <p:nvPr/>
        </p:nvSpPr>
        <p:spPr>
          <a:xfrm>
            <a:off x="6171036" y="1052736"/>
            <a:ext cx="1005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accent3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색감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F1CA14F-8FBB-4FDA-A0FB-F029AC597EA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6120" y="1070343"/>
            <a:ext cx="3970692" cy="5435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6215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템플릿_봄날의꽃">
      <a:dk1>
        <a:srgbClr val="FFFFFF"/>
      </a:dk1>
      <a:lt1>
        <a:srgbClr val="00BEFF"/>
      </a:lt1>
      <a:dk2>
        <a:srgbClr val="DBE5F1"/>
      </a:dk2>
      <a:lt2>
        <a:srgbClr val="7F7F7F"/>
      </a:lt2>
      <a:accent1>
        <a:srgbClr val="4F81BD"/>
      </a:accent1>
      <a:accent2>
        <a:srgbClr val="92CDDC"/>
      </a:accent2>
      <a:accent3>
        <a:srgbClr val="0C1621"/>
      </a:accent3>
      <a:accent4>
        <a:srgbClr val="D99694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E27CEA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8050</TotalTime>
  <Words>709</Words>
  <Application>Microsoft Office PowerPoint</Application>
  <PresentationFormat>와이드스크린</PresentationFormat>
  <Paragraphs>244</Paragraphs>
  <Slides>25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4" baseType="lpstr">
      <vt:lpstr>맑은 고딕</vt:lpstr>
      <vt:lpstr>인터파크고딕 L</vt:lpstr>
      <vt:lpstr>함초롬바탕</vt:lpstr>
      <vt:lpstr>Arial</vt:lpstr>
      <vt:lpstr>Wingdings</vt:lpstr>
      <vt:lpstr>인터파크고딕 B</vt:lpstr>
      <vt:lpstr>YoonGothic Medium</vt:lpstr>
      <vt:lpstr>굴림</vt:lpstr>
      <vt:lpstr>Office 테마</vt:lpstr>
      <vt:lpstr>PowerPoint 프레젠테이션</vt:lpstr>
      <vt:lpstr>PowerPoint 프레젠테이션</vt:lpstr>
      <vt:lpstr>We are Codetiator</vt:lpstr>
      <vt:lpstr>Project</vt:lpstr>
      <vt:lpstr>Project</vt:lpstr>
      <vt:lpstr>Project</vt:lpstr>
      <vt:lpstr>Feature</vt:lpstr>
      <vt:lpstr>Codetiator 펀딩 시스템 구축 일정</vt:lpstr>
      <vt:lpstr>Bench Marking</vt:lpstr>
      <vt:lpstr>Use Case Digram - Investor</vt:lpstr>
      <vt:lpstr>Use Case Digram - Businessman</vt:lpstr>
      <vt:lpstr>Use Case Digram - Administrator</vt:lpstr>
      <vt:lpstr>Menu</vt:lpstr>
      <vt:lpstr>PowerPoint 프레젠테이션</vt:lpstr>
      <vt:lpstr>개발 환경</vt:lpstr>
      <vt:lpstr>개발 환경</vt:lpstr>
      <vt:lpstr>개발 환경</vt:lpstr>
      <vt:lpstr>세부 진행 사항</vt:lpstr>
      <vt:lpstr>세부 진행 사항</vt:lpstr>
      <vt:lpstr>세부 진행 사항</vt:lpstr>
      <vt:lpstr>세부 진행 사항</vt:lpstr>
      <vt:lpstr>PowerPoint 프레젠테이션</vt:lpstr>
      <vt:lpstr>전체 UI 구성도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파워포인트배경(붉은빛의 밤하늘)</dc:title>
  <dc:creator>㈜비즈폼</dc:creator>
  <dc:description>무단 복제 배포시 법적 불이익을 받을 수 있습니다.</dc:description>
  <cp:lastModifiedBy>doyeobi</cp:lastModifiedBy>
  <cp:revision>586</cp:revision>
  <dcterms:created xsi:type="dcterms:W3CDTF">2013-12-05T04:50:26Z</dcterms:created>
  <dcterms:modified xsi:type="dcterms:W3CDTF">2019-08-19T08:49:18Z</dcterms:modified>
  <cp:category>본 문서의 저작권은 비즈폼에 있습니다.</cp:category>
</cp:coreProperties>
</file>